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</p:sldMasterIdLst>
  <p:notesMasterIdLst>
    <p:notesMasterId r:id="rId59"/>
  </p:notesMasterIdLst>
  <p:sldIdLst>
    <p:sldId id="335" r:id="rId4"/>
    <p:sldId id="265" r:id="rId5"/>
    <p:sldId id="261" r:id="rId6"/>
    <p:sldId id="311" r:id="rId7"/>
    <p:sldId id="258" r:id="rId8"/>
    <p:sldId id="257" r:id="rId9"/>
    <p:sldId id="315" r:id="rId10"/>
    <p:sldId id="264" r:id="rId11"/>
    <p:sldId id="308" r:id="rId12"/>
    <p:sldId id="269" r:id="rId13"/>
    <p:sldId id="280" r:id="rId14"/>
    <p:sldId id="281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332" r:id="rId27"/>
    <p:sldId id="272" r:id="rId28"/>
    <p:sldId id="314" r:id="rId29"/>
    <p:sldId id="298" r:id="rId30"/>
    <p:sldId id="299" r:id="rId31"/>
    <p:sldId id="300" r:id="rId32"/>
    <p:sldId id="301" r:id="rId33"/>
    <p:sldId id="327" r:id="rId34"/>
    <p:sldId id="328" r:id="rId35"/>
    <p:sldId id="336" r:id="rId36"/>
    <p:sldId id="330" r:id="rId37"/>
    <p:sldId id="331" r:id="rId38"/>
    <p:sldId id="309" r:id="rId39"/>
    <p:sldId id="322" r:id="rId40"/>
    <p:sldId id="333" r:id="rId41"/>
    <p:sldId id="310" r:id="rId42"/>
    <p:sldId id="278" r:id="rId43"/>
    <p:sldId id="279" r:id="rId44"/>
    <p:sldId id="325" r:id="rId45"/>
    <p:sldId id="277" r:id="rId46"/>
    <p:sldId id="326" r:id="rId47"/>
    <p:sldId id="313" r:id="rId48"/>
    <p:sldId id="267" r:id="rId49"/>
    <p:sldId id="312" r:id="rId50"/>
    <p:sldId id="316" r:id="rId51"/>
    <p:sldId id="317" r:id="rId52"/>
    <p:sldId id="318" r:id="rId53"/>
    <p:sldId id="319" r:id="rId54"/>
    <p:sldId id="320" r:id="rId55"/>
    <p:sldId id="321" r:id="rId56"/>
    <p:sldId id="323" r:id="rId57"/>
    <p:sldId id="324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DDA"/>
    <a:srgbClr val="00BAE6"/>
    <a:srgbClr val="00FA00"/>
    <a:srgbClr val="B9F2FF"/>
    <a:srgbClr val="1B7D87"/>
    <a:srgbClr val="143566"/>
    <a:srgbClr val="145E66"/>
    <a:srgbClr val="43A4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76" autoAdjust="0"/>
  </p:normalViewPr>
  <p:slideViewPr>
    <p:cSldViewPr>
      <p:cViewPr>
        <p:scale>
          <a:sx n="60" d="100"/>
          <a:sy n="60" d="100"/>
        </p:scale>
        <p:origin x="-1890" y="-10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80206-8375-49E4-AB53-95C8F040AB9D}" type="datetimeFigureOut">
              <a:rPr lang="en-GB" smtClean="0"/>
              <a:pPr/>
              <a:t>01/04/2011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73FE6-4CBC-4B5F-ABBA-F44EC4A129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217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73FE6-4CBC-4B5F-ABBA-F44EC4A12990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6209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01/04/2011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01/04/2011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01/04/2011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01/04/2011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01/04/2011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01/04/2011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01/04/2011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01/04/2011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01/04/2011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01/04/2011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01/04/2011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01/04/2011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01/04/2011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01/04/2011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01/04/2011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01/04/2011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01/04/2011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01/04/2011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01/04/2011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01/04/2011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01/04/2011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01/04/2011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01/04/2011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01/04/2011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01/04/2011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01/04/2011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01/04/2011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01/04/2011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01/04/2011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01/04/2011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01/04/2011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01/04/2011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1B8C-49EB-424F-A4E8-FAFF831DA585}" type="datetimeFigureOut">
              <a:rPr lang="en-GB" smtClean="0"/>
              <a:pPr/>
              <a:t>01/04/2011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FFF1B8C-49EB-424F-A4E8-FAFF831DA585}" type="datetimeFigureOut">
              <a:rPr lang="en-GB" smtClean="0"/>
              <a:pPr/>
              <a:t>01/04/2011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20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1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FFF1B8C-49EB-424F-A4E8-FAFF831DA585}" type="datetimeFigureOut">
              <a:rPr lang="en-GB" smtClean="0"/>
              <a:pPr/>
              <a:t>01/04/2011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FFF1B8C-49EB-424F-A4E8-FAFF831DA585}" type="datetimeFigureOut">
              <a:rPr lang="en-GB" smtClean="0"/>
              <a:pPr/>
              <a:t>01/04/2011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A080522-0ED8-4F34-AE74-465659651978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6.png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43566"/>
            </a:gs>
            <a:gs pos="25000">
              <a:schemeClr val="tx2">
                <a:lumMod val="25000"/>
              </a:schemeClr>
            </a:gs>
            <a:gs pos="75000">
              <a:srgbClr val="00BAE6"/>
            </a:gs>
            <a:gs pos="100000">
              <a:srgbClr val="005CBF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exagon 20"/>
          <p:cNvSpPr/>
          <p:nvPr/>
        </p:nvSpPr>
        <p:spPr>
          <a:xfrm>
            <a:off x="-72008" y="-387424"/>
            <a:ext cx="9324528" cy="8388932"/>
          </a:xfrm>
          <a:prstGeom prst="hexagon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76200">
            <a:noFill/>
          </a:ln>
          <a:effectLst>
            <a:glow rad="139700">
              <a:schemeClr val="bg1">
                <a:lumMod val="65000"/>
                <a:alpha val="40000"/>
              </a:schemeClr>
            </a:glow>
          </a:effectLst>
          <a:scene3d>
            <a:camera prst="perspectiveRelaxed" fov="3000000">
              <a:rot lat="7200000" lon="0" rev="0"/>
            </a:camera>
            <a:lightRig rig="threePt" dir="t">
              <a:rot lat="0" lon="0" rev="4800000"/>
            </a:lightRig>
          </a:scene3d>
          <a:sp3d extrusionH="298450" prstMaterial="clear">
            <a:bevelT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0" y="3212976"/>
            <a:ext cx="9144000" cy="2952328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 smtClean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Christopher Reynolds</a:t>
            </a:r>
          </a:p>
          <a:p>
            <a:pPr algn="ctr"/>
            <a:r>
              <a:rPr lang="en-GB" sz="2800" b="1" dirty="0" smtClean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Supervisor: Prof. Michael J.E. Sternberg</a:t>
            </a:r>
          </a:p>
          <a:p>
            <a:pPr algn="ctr"/>
            <a:r>
              <a:rPr lang="en-GB" sz="2800" b="1" i="1" dirty="0" smtClean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Bioinformatics Department</a:t>
            </a:r>
          </a:p>
          <a:p>
            <a:pPr algn="ctr"/>
            <a:r>
              <a:rPr lang="en-GB" sz="2800" b="1" i="1" dirty="0" smtClean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Division of Molecular Biosciences </a:t>
            </a:r>
          </a:p>
          <a:p>
            <a:pPr algn="ctr"/>
            <a:r>
              <a:rPr lang="en-GB" sz="2800" b="1" i="1" dirty="0" smtClean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Imperial College London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851920" y="404664"/>
            <a:ext cx="3816424" cy="2160240"/>
            <a:chOff x="5004048" y="44624"/>
            <a:chExt cx="3816424" cy="216024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5" name="Round Diagonal Corner Rectangle 14"/>
            <p:cNvSpPr/>
            <p:nvPr/>
          </p:nvSpPr>
          <p:spPr bwMode="auto">
            <a:xfrm>
              <a:off x="5004048" y="44624"/>
              <a:ext cx="3816424" cy="2160240"/>
            </a:xfrm>
            <a:prstGeom prst="round2DiagRect">
              <a:avLst/>
            </a:prstGeom>
            <a:solidFill>
              <a:schemeClr val="tx1"/>
            </a:solidFill>
            <a:ln w="158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pic>
          <p:nvPicPr>
            <p:cNvPr id="13" name="Picture 6" descr="IMP_ML_C_PS"/>
            <p:cNvPicPr>
              <a:picLocks noChangeAspect="1" noChangeArrowheads="1"/>
            </p:cNvPicPr>
            <p:nvPr/>
          </p:nvPicPr>
          <p:blipFill>
            <a:blip r:embed="rId3" cstate="print"/>
            <a:srcRect l="8186" t="20276" r="8641" b="22134"/>
            <a:stretch>
              <a:fillRect/>
            </a:stretch>
          </p:blipFill>
          <p:spPr bwMode="auto">
            <a:xfrm>
              <a:off x="5424820" y="201414"/>
              <a:ext cx="2963604" cy="748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3" descr="http://www.bioinformatics.ic.ac.uk/files/bioinf-logo.jpg"/>
            <p:cNvPicPr>
              <a:picLocks noChangeAspect="1" noChangeArrowheads="1"/>
            </p:cNvPicPr>
            <p:nvPr/>
          </p:nvPicPr>
          <p:blipFill>
            <a:blip r:embed="rId4" cstate="print"/>
            <a:srcRect l="10421"/>
            <a:stretch>
              <a:fillRect/>
            </a:stretch>
          </p:blipFill>
          <p:spPr bwMode="auto">
            <a:xfrm>
              <a:off x="5220072" y="993502"/>
              <a:ext cx="1856937" cy="1036480"/>
            </a:xfrm>
            <a:prstGeom prst="rect">
              <a:avLst/>
            </a:prstGeom>
            <a:noFill/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74434" y="1065510"/>
              <a:ext cx="1693118" cy="835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2800" b="1" dirty="0" smtClean="0">
                <a:cs typeface="Arial" pitchFamily="34" charset="0"/>
              </a:rPr>
              <a:t>I</a:t>
            </a:r>
            <a:r>
              <a:rPr lang="en-GB" sz="2800" dirty="0" smtClean="0">
                <a:cs typeface="Arial" pitchFamily="34" charset="0"/>
              </a:rPr>
              <a:t>nvestigational </a:t>
            </a:r>
            <a:r>
              <a:rPr lang="en-GB" sz="2800" b="1" dirty="0" smtClean="0">
                <a:cs typeface="Arial" pitchFamily="34" charset="0"/>
              </a:rPr>
              <a:t>N</a:t>
            </a:r>
            <a:r>
              <a:rPr lang="en-GB" sz="2800" dirty="0" smtClean="0">
                <a:cs typeface="Arial" pitchFamily="34" charset="0"/>
              </a:rPr>
              <a:t>ovel </a:t>
            </a:r>
            <a:r>
              <a:rPr lang="en-GB" sz="2800" b="1" dirty="0" smtClean="0">
                <a:cs typeface="Arial" pitchFamily="34" charset="0"/>
              </a:rPr>
              <a:t>D</a:t>
            </a:r>
            <a:r>
              <a:rPr lang="en-GB" sz="2800" dirty="0" smtClean="0">
                <a:cs typeface="Arial" pitchFamily="34" charset="0"/>
              </a:rPr>
              <a:t>rug </a:t>
            </a:r>
            <a:r>
              <a:rPr lang="en-GB" sz="2800" b="1" dirty="0" smtClean="0">
                <a:cs typeface="Arial" pitchFamily="34" charset="0"/>
              </a:rPr>
              <a:t>D</a:t>
            </a:r>
            <a:r>
              <a:rPr lang="en-GB" sz="2800" dirty="0" smtClean="0">
                <a:cs typeface="Arial" pitchFamily="34" charset="0"/>
              </a:rPr>
              <a:t>iscovery by </a:t>
            </a:r>
            <a:r>
              <a:rPr lang="en-GB" sz="2800" b="1" dirty="0" smtClean="0">
                <a:cs typeface="Arial" pitchFamily="34" charset="0"/>
              </a:rPr>
              <a:t>Ex</a:t>
            </a:r>
            <a:r>
              <a:rPr lang="en-GB" sz="2800" dirty="0" smtClean="0">
                <a:cs typeface="Arial" pitchFamily="34" charset="0"/>
              </a:rPr>
              <a:t>ample.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A proprietary technology developed by Equinox </a:t>
            </a:r>
            <a:r>
              <a:rPr lang="en-GB" sz="2800" dirty="0" err="1" smtClean="0">
                <a:cs typeface="Arial" pitchFamily="34" charset="0"/>
              </a:rPr>
              <a:t>Pharma</a:t>
            </a:r>
            <a:r>
              <a:rPr lang="en-GB" sz="2800" dirty="0" smtClean="0">
                <a:cs typeface="Arial" pitchFamily="34" charset="0"/>
              </a:rPr>
              <a:t> that uses Inductive Logic Programming (ILP) for drug discovery.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cs typeface="Arial" pitchFamily="34" charset="0"/>
              </a:rPr>
              <a:t>This approach generates human-comprehensible weighted rules which describe what makes the molecules active.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/>
              <a:t>In a blind test, </a:t>
            </a:r>
            <a:r>
              <a:rPr lang="en-GB" sz="2800" dirty="0" smtClean="0"/>
              <a:t>INDDEx™ </a:t>
            </a:r>
            <a:r>
              <a:rPr lang="en-GB" sz="2800" dirty="0" smtClean="0"/>
              <a:t>had a hit rate of 30%, predicting around 30 active molecules, each capable of being the start of a new drug series.</a:t>
            </a:r>
            <a:endParaRPr lang="en-GB" sz="2800" dirty="0" smtClean="0">
              <a:cs typeface="Arial" pitchFamily="34" charset="0"/>
            </a:endParaRPr>
          </a:p>
          <a:p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11560" y="557808"/>
            <a:ext cx="4248472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INDDEx™</a:t>
            </a:r>
            <a:r>
              <a:rPr lang="en-GB" sz="5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028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" name="Content Placeholder 7" descr="inddex visualisation SMALL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15816" y="91015"/>
            <a:ext cx="2952328" cy="6938385"/>
          </a:xfrm>
        </p:spPr>
      </p:pic>
      <p:sp>
        <p:nvSpPr>
          <p:cNvPr id="4" name="Rounded Rectangle 3"/>
          <p:cNvSpPr/>
          <p:nvPr/>
        </p:nvSpPr>
        <p:spPr bwMode="auto">
          <a:xfrm>
            <a:off x="4716016" y="1196752"/>
            <a:ext cx="2232248" cy="792088"/>
          </a:xfrm>
          <a:prstGeom prst="roundRect">
            <a:avLst/>
          </a:prstGeom>
          <a:solidFill>
            <a:srgbClr val="4BD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63500" dist="63500" dir="2700000" algn="t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prstMaterial="dkEdge">
            <a:bevelT/>
            <a:bevelB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1400" dirty="0" smtClean="0">
                <a:solidFill>
                  <a:srgbClr val="000074"/>
                </a:solidFill>
                <a:latin typeface="+mj-lt"/>
                <a:cs typeface="Arial" pitchFamily="34" charset="0"/>
              </a:rPr>
              <a:t>Fragmentation of molecules into chemically relevant substructure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2267744" y="3202373"/>
            <a:ext cx="1808907" cy="935368"/>
          </a:xfrm>
          <a:prstGeom prst="roundRect">
            <a:avLst/>
          </a:prstGeom>
          <a:solidFill>
            <a:srgbClr val="4BD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63500" dist="63500" dir="2700000" algn="t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prstMaterial="dkEdge">
            <a:bevelT/>
            <a:bevelB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1400" dirty="0" smtClean="0">
                <a:solidFill>
                  <a:srgbClr val="000074"/>
                </a:solidFill>
                <a:latin typeface="+mj-lt"/>
                <a:cs typeface="Arial" pitchFamily="34" charset="0"/>
              </a:rPr>
              <a:t>Inductive Logic Programming generates QSAR rules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5159145" y="5013176"/>
            <a:ext cx="1656184" cy="792088"/>
          </a:xfrm>
          <a:prstGeom prst="roundRect">
            <a:avLst/>
          </a:prstGeom>
          <a:solidFill>
            <a:srgbClr val="4BD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63500" dist="63500" dir="2700000" algn="t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prstMaterial="dkEdge">
            <a:bevelT/>
            <a:bevelB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1400" dirty="0" smtClean="0">
                <a:solidFill>
                  <a:srgbClr val="000074"/>
                </a:solidFill>
                <a:latin typeface="+mj-lt"/>
                <a:cs typeface="Arial" pitchFamily="34" charset="0"/>
              </a:rPr>
              <a:t>Screens model against molecular database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4881713" y="6093296"/>
            <a:ext cx="1202455" cy="432048"/>
          </a:xfrm>
          <a:prstGeom prst="roundRect">
            <a:avLst/>
          </a:prstGeom>
          <a:solidFill>
            <a:srgbClr val="4BD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63500" dist="63500" dir="2700000" algn="t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prstMaterial="dkEdge">
            <a:bevelT/>
            <a:bevelB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1400" dirty="0" smtClean="0">
                <a:solidFill>
                  <a:srgbClr val="000074"/>
                </a:solidFill>
                <a:latin typeface="+mj-lt"/>
                <a:cs typeface="Arial" pitchFamily="34" charset="0"/>
              </a:rPr>
              <a:t>Novel hits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4788024" y="299386"/>
            <a:ext cx="1277111" cy="537326"/>
          </a:xfrm>
          <a:prstGeom prst="roundRect">
            <a:avLst/>
          </a:prstGeom>
          <a:solidFill>
            <a:srgbClr val="4BD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63500" dist="63500" dir="2700000" algn="t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prstMaterial="dkEdge">
            <a:bevelT/>
            <a:bevelB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1400" dirty="0" smtClean="0">
                <a:solidFill>
                  <a:srgbClr val="000074"/>
                </a:solidFill>
                <a:latin typeface="+mj-lt"/>
                <a:ea typeface="ＭＳ Ｐゴシック" pitchFamily="46" charset="-128"/>
                <a:cs typeface="Arial" pitchFamily="34" charset="0"/>
              </a:rPr>
              <a:t>Observed activity</a:t>
            </a:r>
          </a:p>
        </p:txBody>
      </p:sp>
    </p:spTree>
    <p:extLst>
      <p:ext uri="{BB962C8B-B14F-4D97-AF65-F5344CB8AC3E}">
        <p14:creationId xmlns:p14="http://schemas.microsoft.com/office/powerpoint/2010/main" val="9211418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inddex visualisation2 SMALL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0"/>
            <a:ext cx="7934400" cy="7051005"/>
          </a:xfrm>
        </p:spPr>
      </p:pic>
      <p:sp>
        <p:nvSpPr>
          <p:cNvPr id="3" name="Rounded Rectangle 2"/>
          <p:cNvSpPr/>
          <p:nvPr/>
        </p:nvSpPr>
        <p:spPr bwMode="auto">
          <a:xfrm>
            <a:off x="7956376" y="4149080"/>
            <a:ext cx="936104" cy="288032"/>
          </a:xfrm>
          <a:prstGeom prst="roundRect">
            <a:avLst/>
          </a:prstGeom>
          <a:solidFill>
            <a:srgbClr val="4BD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63500" dist="63500" dir="2700000" algn="t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prstMaterial="dkEdge">
            <a:bevelT/>
            <a:bevelB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1400" dirty="0" smtClean="0">
                <a:solidFill>
                  <a:srgbClr val="000074"/>
                </a:solidFill>
                <a:latin typeface="+mj-lt"/>
                <a:cs typeface="Arial" pitchFamily="34" charset="0"/>
              </a:rPr>
              <a:t>Screen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7468000" y="2677048"/>
            <a:ext cx="1208456" cy="463920"/>
          </a:xfrm>
          <a:prstGeom prst="roundRect">
            <a:avLst/>
          </a:prstGeom>
          <a:solidFill>
            <a:srgbClr val="4BD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63500" dist="63500" dir="2700000" algn="t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prstMaterial="dkEdge">
            <a:bevelT/>
            <a:bevelB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1400" dirty="0" smtClean="0">
                <a:solidFill>
                  <a:srgbClr val="000074"/>
                </a:solidFill>
                <a:latin typeface="+mj-lt"/>
                <a:cs typeface="Arial" pitchFamily="34" charset="0"/>
              </a:rPr>
              <a:t>Modified molecules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2987824" y="5445224"/>
            <a:ext cx="1728192" cy="724875"/>
          </a:xfrm>
          <a:prstGeom prst="roundRect">
            <a:avLst/>
          </a:prstGeom>
          <a:solidFill>
            <a:srgbClr val="4BD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63500" dist="63500" dir="2700000" algn="t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prstMaterial="dkEdge">
            <a:bevelT/>
            <a:bevelB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1400" dirty="0" smtClean="0">
                <a:solidFill>
                  <a:srgbClr val="000074"/>
                </a:solidFill>
                <a:latin typeface="+mj-lt"/>
                <a:cs typeface="Arial" pitchFamily="34" charset="0"/>
              </a:rPr>
              <a:t>Molecules with high </a:t>
            </a:r>
            <a:r>
              <a:rPr lang="en-GB" sz="1400" dirty="0" err="1" smtClean="0">
                <a:solidFill>
                  <a:srgbClr val="000074"/>
                </a:solidFill>
                <a:latin typeface="+mj-lt"/>
                <a:cs typeface="Arial" pitchFamily="34" charset="0"/>
              </a:rPr>
              <a:t>ligand</a:t>
            </a:r>
            <a:r>
              <a:rPr lang="en-GB" sz="1400" dirty="0" smtClean="0">
                <a:solidFill>
                  <a:srgbClr val="000074"/>
                </a:solidFill>
                <a:latin typeface="+mj-lt"/>
                <a:cs typeface="Arial" pitchFamily="34" charset="0"/>
              </a:rPr>
              <a:t> efficiency taken out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5148064" y="5157192"/>
            <a:ext cx="1420754" cy="724875"/>
          </a:xfrm>
          <a:prstGeom prst="roundRect">
            <a:avLst/>
          </a:prstGeom>
          <a:solidFill>
            <a:srgbClr val="4BD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63500" dist="63500" dir="2700000" algn="t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prstMaterial="dkEdge">
            <a:bevelT/>
            <a:bevelB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1400" dirty="0" smtClean="0">
                <a:solidFill>
                  <a:srgbClr val="000074"/>
                </a:solidFill>
                <a:latin typeface="+mj-lt"/>
                <a:cs typeface="Arial" pitchFamily="34" charset="0"/>
              </a:rPr>
              <a:t>Modify using all viable reactions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7236296" y="4869160"/>
            <a:ext cx="1610660" cy="724875"/>
          </a:xfrm>
          <a:prstGeom prst="roundRect">
            <a:avLst/>
          </a:prstGeom>
          <a:solidFill>
            <a:srgbClr val="4BD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63500" dist="63500" dir="2700000" algn="t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prstMaterial="dkEdge">
            <a:bevelT/>
            <a:bevelB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1400" dirty="0" smtClean="0">
                <a:solidFill>
                  <a:srgbClr val="000074"/>
                </a:solidFill>
                <a:latin typeface="+mj-lt"/>
                <a:cs typeface="Arial" pitchFamily="34" charset="0"/>
              </a:rPr>
              <a:t>Novel hits on synthesisable molecules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6124643" y="1196752"/>
            <a:ext cx="1183661" cy="695225"/>
          </a:xfrm>
          <a:prstGeom prst="roundRect">
            <a:avLst/>
          </a:prstGeom>
          <a:solidFill>
            <a:srgbClr val="4BD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63500" dist="63500" dir="2700000" algn="t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prstMaterial="dkEdge">
            <a:bevelT/>
            <a:bevelB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1400" dirty="0" smtClean="0">
                <a:solidFill>
                  <a:srgbClr val="000074"/>
                </a:solidFill>
                <a:latin typeface="+mj-lt"/>
                <a:ea typeface="ＭＳ Ｐゴシック" pitchFamily="46" charset="-128"/>
                <a:cs typeface="Arial" pitchFamily="34" charset="0"/>
              </a:rPr>
              <a:t>Database of virtual reactions</a:t>
            </a:r>
          </a:p>
        </p:txBody>
      </p:sp>
    </p:spTree>
    <p:extLst>
      <p:ext uri="{BB962C8B-B14F-4D97-AF65-F5344CB8AC3E}">
        <p14:creationId xmlns:p14="http://schemas.microsoft.com/office/powerpoint/2010/main" val="41167808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inddex visualisation2 SMALL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0"/>
            <a:ext cx="7934400" cy="7051005"/>
          </a:xfrm>
        </p:spPr>
      </p:pic>
    </p:spTree>
    <p:extLst>
      <p:ext uri="{BB962C8B-B14F-4D97-AF65-F5344CB8AC3E}">
        <p14:creationId xmlns:p14="http://schemas.microsoft.com/office/powerpoint/2010/main" val="46286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d_molecules1SMAL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0"/>
            <a:ext cx="7933238" cy="704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03664"/>
      </p:ext>
    </p:extLst>
  </p:cSld>
  <p:clrMapOvr>
    <a:masterClrMapping/>
  </p:clrMapOvr>
  <p:transition advClick="0" advTm="22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11111E-6 L 0.44826 0.58449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0" y="292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</p:cBhvr>
                                      <p:by x="175000" y="1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7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4832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Dataset</a:t>
            </a:r>
            <a:endParaRPr lang="en-GB" dirty="0"/>
          </a:p>
        </p:txBody>
      </p:sp>
      <p:pic>
        <p:nvPicPr>
          <p:cNvPr id="9" name="Content Placeholder 8" descr="paolo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404664"/>
            <a:ext cx="4059949" cy="3672408"/>
          </a:xfrm>
        </p:spPr>
      </p:pic>
      <p:pic>
        <p:nvPicPr>
          <p:cNvPr id="10" name="Picture 9" descr="paol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2708920"/>
            <a:ext cx="4613338" cy="4172974"/>
          </a:xfrm>
          <a:prstGeom prst="rect">
            <a:avLst/>
          </a:prstGeom>
        </p:spPr>
      </p:pic>
      <p:pic>
        <p:nvPicPr>
          <p:cNvPr id="11" name="Picture 10" descr="paolo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764703"/>
            <a:ext cx="3491880" cy="3158563"/>
          </a:xfrm>
          <a:prstGeom prst="rect">
            <a:avLst/>
          </a:prstGeom>
        </p:spPr>
      </p:pic>
      <p:pic>
        <p:nvPicPr>
          <p:cNvPr id="12" name="Picture 11" descr="paolo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356992"/>
            <a:ext cx="3741522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2291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inddex visualisation2 SMALL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1644" y="1422102"/>
            <a:ext cx="13845572" cy="12304042"/>
          </a:xfrm>
        </p:spPr>
      </p:pic>
    </p:spTree>
    <p:extLst>
      <p:ext uri="{BB962C8B-B14F-4D97-AF65-F5344CB8AC3E}">
        <p14:creationId xmlns:p14="http://schemas.microsoft.com/office/powerpoint/2010/main" val="418459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85185E-6 L 0.00104 -0.22639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-1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d_mincerSMAL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0400" y="-129956"/>
            <a:ext cx="13845572" cy="12304042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matte"/>
        </p:spPr>
      </p:pic>
    </p:spTree>
    <p:extLst>
      <p:ext uri="{BB962C8B-B14F-4D97-AF65-F5344CB8AC3E}">
        <p14:creationId xmlns:p14="http://schemas.microsoft.com/office/powerpoint/2010/main" val="2536232698"/>
      </p:ext>
    </p:extLst>
  </p:cSld>
  <p:clrMapOvr>
    <a:masterClrMapping/>
  </p:clrMapOvr>
  <p:transition advClick="0" advTm="22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7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831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43566"/>
            </a:gs>
            <a:gs pos="25000">
              <a:schemeClr val="tx2">
                <a:lumMod val="25000"/>
              </a:schemeClr>
            </a:gs>
            <a:gs pos="75000">
              <a:srgbClr val="00BAE6"/>
            </a:gs>
            <a:gs pos="100000">
              <a:srgbClr val="005CBF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exagon 8"/>
          <p:cNvSpPr/>
          <p:nvPr/>
        </p:nvSpPr>
        <p:spPr>
          <a:xfrm>
            <a:off x="-72008" y="-387424"/>
            <a:ext cx="9324528" cy="8388932"/>
          </a:xfrm>
          <a:prstGeom prst="hexagon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76200">
            <a:noFill/>
          </a:ln>
          <a:effectLst>
            <a:glow rad="139700">
              <a:schemeClr val="bg1">
                <a:lumMod val="65000"/>
                <a:alpha val="40000"/>
              </a:schemeClr>
            </a:glow>
          </a:effectLst>
          <a:scene3d>
            <a:camera prst="perspectiveRelaxed" fov="3000000">
              <a:rot lat="7200000" lon="0" rev="0"/>
            </a:camera>
            <a:lightRig rig="threePt" dir="t">
              <a:rot lat="0" lon="0" rev="4800000"/>
            </a:lightRig>
          </a:scene3d>
          <a:sp3d extrusionH="298450" prstMaterial="clear">
            <a:bevelT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"/>
          <a:stretch/>
        </p:blipFill>
        <p:spPr>
          <a:xfrm>
            <a:off x="-688768" y="0"/>
            <a:ext cx="4521038" cy="6858000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8"/>
          <a:stretch/>
        </p:blipFill>
        <p:spPr bwMode="auto">
          <a:xfrm>
            <a:off x="4459124" y="3382392"/>
            <a:ext cx="1959329" cy="3107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5" r="3725"/>
          <a:stretch/>
        </p:blipFill>
        <p:spPr bwMode="auto">
          <a:xfrm>
            <a:off x="4427984" y="476672"/>
            <a:ext cx="1933903" cy="3101859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200000" rev="60000"/>
            </a:camera>
            <a:lightRig rig="harsh" dir="t">
              <a:rot lat="0" lon="0" rev="3000000"/>
            </a:lightRig>
          </a:scene3d>
          <a:sp3d extrusionH="254000">
            <a:bevelT w="82550" h="44450" prst="angle"/>
            <a:bevelB w="82550" h="44450" prst="angle"/>
            <a:contourClr>
              <a:schemeClr val="bg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5" r="3725"/>
          <a:stretch/>
        </p:blipFill>
        <p:spPr bwMode="auto">
          <a:xfrm>
            <a:off x="4428000" y="475200"/>
            <a:ext cx="1933903" cy="3101859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perspectiveFront" fov="3300000">
              <a:rot lat="486000" lon="1200000" rev="60000"/>
            </a:camera>
            <a:lightRig rig="harsh" dir="t">
              <a:rot lat="0" lon="0" rev="3000000"/>
            </a:lightRig>
          </a:scene3d>
          <a:sp3d extrusionH="254000">
            <a:bevelT w="82550" h="44450" prst="angle"/>
            <a:bevelB w="82550" h="44450" prst="angle"/>
            <a:contourClr>
              <a:schemeClr val="bg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915816" y="3861048"/>
            <a:ext cx="5760640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ood" dir="t"/>
            </a:scene3d>
            <a:sp3d extrusionH="57150" prstMaterial="flat">
              <a:bevelT w="38100" h="38100"/>
            </a:sp3d>
          </a:bodyPr>
          <a:lstStyle/>
          <a:p>
            <a:r>
              <a:rPr lang="en-GB" sz="3300" b="1" dirty="0">
                <a:solidFill>
                  <a:srgbClr val="0AFF0A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Integrating logic-based machine learning, virtual screening, and virtual chemistry to design new drugs automatically.</a:t>
            </a:r>
          </a:p>
        </p:txBody>
      </p:sp>
      <p:sp>
        <p:nvSpPr>
          <p:cNvPr id="15" name="Title 3"/>
          <p:cNvSpPr>
            <a:spLocks noGrp="1"/>
          </p:cNvSpPr>
          <p:nvPr>
            <p:ph type="ctrTitle"/>
          </p:nvPr>
        </p:nvSpPr>
        <p:spPr>
          <a:xfrm>
            <a:off x="2483768" y="2780928"/>
            <a:ext cx="6374976" cy="1008112"/>
          </a:xfrm>
        </p:spPr>
        <p:txBody>
          <a:bodyPr>
            <a:noAutofit/>
          </a:bodyPr>
          <a:lstStyle/>
          <a:p>
            <a:r>
              <a:rPr lang="en-GB" sz="5800" dirty="0" smtClean="0"/>
              <a:t>The Silicon Chemist</a:t>
            </a:r>
            <a:endParaRPr lang="en-GB" sz="580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9" presetClass="exit" presetSubtype="1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4792"/>
            <a:ext cx="8229600" cy="1143000"/>
          </a:xfrm>
        </p:spPr>
        <p:txBody>
          <a:bodyPr/>
          <a:lstStyle/>
          <a:p>
            <a:r>
              <a:rPr lang="en-GB" dirty="0" smtClean="0"/>
              <a:t>Fragmentation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6184"/>
            <a:ext cx="8229600" cy="4389120"/>
          </a:xfrm>
        </p:spPr>
        <p:txBody>
          <a:bodyPr/>
          <a:lstStyle/>
          <a:p>
            <a:r>
              <a:rPr lang="en-GB" dirty="0" smtClean="0"/>
              <a:t>Molecules broken into chemically relevant fragments.</a:t>
            </a:r>
          </a:p>
          <a:p>
            <a:r>
              <a:rPr lang="en-GB" dirty="0" smtClean="0"/>
              <a:t>Simplest fragmentation is to break the molecule into its component atoms</a:t>
            </a:r>
            <a:r>
              <a:rPr lang="en-GB" dirty="0" smtClean="0"/>
              <a:t>.</a:t>
            </a:r>
          </a:p>
          <a:p>
            <a:r>
              <a:rPr lang="en-GB" dirty="0" smtClean="0"/>
              <a:t>More complex fragmentations break the molecule into fragments relating to hydrophobicity and charge.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34" b="50000"/>
          <a:stretch/>
        </p:blipFill>
        <p:spPr>
          <a:xfrm>
            <a:off x="5868144" y="4339862"/>
            <a:ext cx="3174265" cy="25025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509120"/>
            <a:ext cx="3449236" cy="3723194"/>
          </a:xfrm>
          <a:prstGeom prst="rect">
            <a:avLst/>
          </a:prstGeom>
        </p:spPr>
      </p:pic>
      <p:pic>
        <p:nvPicPr>
          <p:cNvPr id="4" name="Content Placeholder 8" descr="paolo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950911"/>
            <a:ext cx="3184274" cy="2880320"/>
          </a:xfrm>
          <a:prstGeom prst="rect">
            <a:avLst/>
          </a:prstGeom>
        </p:spPr>
      </p:pic>
      <p:sp>
        <p:nvSpPr>
          <p:cNvPr id="9" name="Bent Arrow 8"/>
          <p:cNvSpPr/>
          <p:nvPr/>
        </p:nvSpPr>
        <p:spPr>
          <a:xfrm rot="2940000">
            <a:off x="3294055" y="3882404"/>
            <a:ext cx="1008112" cy="1080120"/>
          </a:xfrm>
          <a:prstGeom prst="bentArrow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9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0334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inddex visualisation2 SMALL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0400" y="-129600"/>
            <a:ext cx="13845572" cy="12304042"/>
          </a:xfrm>
        </p:spPr>
      </p:pic>
    </p:spTree>
    <p:extLst>
      <p:ext uri="{BB962C8B-B14F-4D97-AF65-F5344CB8AC3E}">
        <p14:creationId xmlns:p14="http://schemas.microsoft.com/office/powerpoint/2010/main" val="155049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96159E-6 L 3.05556E-6 -0.330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d_funnelSMAL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0400" y="-2394322"/>
            <a:ext cx="13845572" cy="1230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44597"/>
      </p:ext>
    </p:extLst>
  </p:cSld>
  <p:clrMapOvr>
    <a:masterClrMapping/>
  </p:clrMapOvr>
  <p:transition advClick="0" advTm="22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7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944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844824"/>
            <a:ext cx="4392488" cy="414908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mo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-2220000">
            <a:off x="60977" y="2187107"/>
            <a:ext cx="4393847" cy="32953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en-GB" dirty="0" smtClean="0"/>
              <a:t>Deriving logical rules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499992" y="1772816"/>
            <a:ext cx="4464496" cy="4389120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+mj-lt"/>
              </a:rPr>
              <a:t>Create a series of hypotheses linking the distances of different structure fragments.</a:t>
            </a:r>
          </a:p>
          <a:p>
            <a:r>
              <a:rPr lang="en-GB" dirty="0" smtClean="0">
                <a:latin typeface="+mj-lt"/>
              </a:rPr>
              <a:t>For each hypothesis, find how good an indicator of activity it is (compression).</a:t>
            </a:r>
          </a:p>
          <a:p>
            <a:r>
              <a:rPr lang="en-GB" dirty="0" smtClean="0">
                <a:latin typeface="+mj-lt"/>
              </a:rPr>
              <a:t>Hypotheses above a certain compression can be classed as rules.</a:t>
            </a:r>
          </a:p>
        </p:txBody>
      </p:sp>
    </p:spTree>
    <p:extLst>
      <p:ext uri="{BB962C8B-B14F-4D97-AF65-F5344CB8AC3E}">
        <p14:creationId xmlns:p14="http://schemas.microsoft.com/office/powerpoint/2010/main" val="482934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Example ILP rules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844824"/>
            <a:ext cx="4392488" cy="414908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xplosion 1 10"/>
          <p:cNvSpPr/>
          <p:nvPr/>
        </p:nvSpPr>
        <p:spPr>
          <a:xfrm>
            <a:off x="3312368" y="2060848"/>
            <a:ext cx="432048" cy="432048"/>
          </a:xfrm>
          <a:prstGeom prst="irregularSeal1">
            <a:avLst/>
          </a:prstGeom>
          <a:solidFill>
            <a:srgbClr val="FFFF00"/>
          </a:solidFill>
          <a:ln w="0"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xplosion 1 11"/>
          <p:cNvSpPr/>
          <p:nvPr/>
        </p:nvSpPr>
        <p:spPr>
          <a:xfrm>
            <a:off x="576064" y="3429000"/>
            <a:ext cx="432048" cy="432048"/>
          </a:xfrm>
          <a:prstGeom prst="irregularSeal1">
            <a:avLst/>
          </a:prstGeom>
          <a:solidFill>
            <a:srgbClr val="FFFF00"/>
          </a:solidFill>
          <a:ln w="0"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008112" y="2420888"/>
            <a:ext cx="2592288" cy="1296144"/>
          </a:xfrm>
          <a:prstGeom prst="line">
            <a:avLst/>
          </a:prstGeom>
          <a:ln w="69850">
            <a:solidFill>
              <a:srgbClr val="FF0000"/>
            </a:solidFill>
            <a:prstDash val="sysDot"/>
          </a:ln>
          <a:effectLst>
            <a:glow rad="101600">
              <a:srgbClr val="FF00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xplosion 1 13"/>
          <p:cNvSpPr/>
          <p:nvPr/>
        </p:nvSpPr>
        <p:spPr>
          <a:xfrm>
            <a:off x="2016224" y="3789040"/>
            <a:ext cx="432048" cy="432048"/>
          </a:xfrm>
          <a:prstGeom prst="irregularSeal1">
            <a:avLst/>
          </a:prstGeom>
          <a:solidFill>
            <a:schemeClr val="bg1"/>
          </a:solidFill>
          <a:ln w="31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mo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-2220000">
            <a:off x="60977" y="2187107"/>
            <a:ext cx="4393847" cy="3295385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644008" y="1844824"/>
            <a:ext cx="4248472" cy="1894943"/>
          </a:xfrm>
          <a:prstGeom prst="rect">
            <a:avLst/>
          </a:prstGeom>
          <a:solidFill>
            <a:srgbClr val="4BD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66CCFF">
                <a:alpha val="40000"/>
              </a:srgbClr>
            </a:glow>
            <a:outerShdw blurRad="63500" dist="63500" dir="2700000" algn="t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prstMaterial="dkEdge">
            <a:bevelT/>
            <a:bevelB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just">
              <a:defRPr/>
            </a:pPr>
            <a:r>
              <a:rPr lang="en-GB" sz="2000" dirty="0" smtClean="0">
                <a:solidFill>
                  <a:srgbClr val="C00000"/>
                </a:solidFill>
                <a:latin typeface="+mj-lt"/>
              </a:rPr>
              <a:t>active(A):- positive(A, B), Nsp2(A, C),</a:t>
            </a:r>
            <a:br>
              <a:rPr lang="en-GB" sz="2000" dirty="0" smtClean="0">
                <a:solidFill>
                  <a:srgbClr val="C00000"/>
                </a:solidFill>
                <a:latin typeface="+mj-lt"/>
              </a:rPr>
            </a:br>
            <a:r>
              <a:rPr lang="en-GB" sz="2000" dirty="0" smtClean="0">
                <a:solidFill>
                  <a:srgbClr val="C00000"/>
                </a:solidFill>
                <a:latin typeface="+mj-lt"/>
              </a:rPr>
              <a:t>	     distance(A, B, C, 5.2, 0.5).</a:t>
            </a:r>
          </a:p>
          <a:p>
            <a:pPr algn="just">
              <a:defRPr/>
            </a:pPr>
            <a:endParaRPr lang="en-GB" sz="2000" dirty="0" smtClean="0">
              <a:solidFill>
                <a:srgbClr val="C00000"/>
              </a:solidFill>
              <a:latin typeface="+mj-lt"/>
            </a:endParaRPr>
          </a:p>
          <a:p>
            <a:pPr algn="just">
              <a:defRPr/>
            </a:pPr>
            <a:endParaRPr lang="en-GB" sz="2000" dirty="0" smtClean="0">
              <a:solidFill>
                <a:srgbClr val="C00000"/>
              </a:solidFill>
              <a:latin typeface="+mj-lt"/>
            </a:endParaRPr>
          </a:p>
          <a:p>
            <a:pPr algn="just">
              <a:defRPr/>
            </a:pPr>
            <a:endParaRPr lang="en-GB" sz="2000" dirty="0" smtClean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644008" y="4437112"/>
            <a:ext cx="4176464" cy="1584176"/>
          </a:xfrm>
          <a:prstGeom prst="rect">
            <a:avLst/>
          </a:prstGeom>
          <a:solidFill>
            <a:srgbClr val="4BD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66CCFF">
                <a:alpha val="40000"/>
              </a:srgbClr>
            </a:glow>
            <a:outerShdw blurRad="63500" dist="63500" dir="2700000" algn="t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prstMaterial="dkEdge">
            <a:bevelT/>
            <a:bevelB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just">
              <a:defRPr/>
            </a:pPr>
            <a:r>
              <a:rPr lang="en-GB" sz="2000" dirty="0" smtClean="0">
                <a:solidFill>
                  <a:srgbClr val="C00000"/>
                </a:solidFill>
                <a:latin typeface="+mj-lt"/>
              </a:rPr>
              <a:t>active(A):- phenyl(A, B), phenyl(A, C),</a:t>
            </a:r>
            <a:br>
              <a:rPr lang="en-GB" sz="2000" dirty="0" smtClean="0">
                <a:solidFill>
                  <a:srgbClr val="C00000"/>
                </a:solidFill>
                <a:latin typeface="+mj-lt"/>
              </a:rPr>
            </a:br>
            <a:r>
              <a:rPr lang="en-GB" sz="2000" dirty="0" smtClean="0">
                <a:solidFill>
                  <a:srgbClr val="C00000"/>
                </a:solidFill>
                <a:latin typeface="+mj-lt"/>
              </a:rPr>
              <a:t>	    distance(A, B, C, 0.0, 0.5).</a:t>
            </a:r>
          </a:p>
          <a:p>
            <a:pPr algn="just">
              <a:defRPr/>
            </a:pPr>
            <a:endParaRPr lang="en-GB" sz="2000" dirty="0" smtClean="0">
              <a:solidFill>
                <a:srgbClr val="C00000"/>
              </a:solidFill>
              <a:latin typeface="+mj-lt"/>
            </a:endParaRPr>
          </a:p>
          <a:p>
            <a:pPr algn="just">
              <a:defRPr/>
            </a:pPr>
            <a:endParaRPr lang="en-GB" sz="2000" dirty="0" smtClean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44008" y="2636912"/>
            <a:ext cx="4248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GB" sz="2000" dirty="0" smtClean="0">
                <a:solidFill>
                  <a:srgbClr val="000074"/>
                </a:solidFill>
                <a:latin typeface="+mj-lt"/>
              </a:rPr>
              <a:t>Molecule is active if there is a positive charge centre and an sp</a:t>
            </a:r>
            <a:r>
              <a:rPr lang="en-GB" sz="2000" baseline="-25000" dirty="0" smtClean="0">
                <a:solidFill>
                  <a:srgbClr val="000074"/>
                </a:solidFill>
                <a:latin typeface="+mj-lt"/>
              </a:rPr>
              <a:t>2</a:t>
            </a:r>
            <a:r>
              <a:rPr lang="en-GB" sz="2000" dirty="0" smtClean="0">
                <a:solidFill>
                  <a:srgbClr val="000074"/>
                </a:solidFill>
                <a:latin typeface="+mj-lt"/>
              </a:rPr>
              <a:t> orbital nitrogen atom 5.2 ± 0.5 Å apart.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44008" y="5229200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GB" sz="2000" dirty="0" smtClean="0">
                <a:solidFill>
                  <a:srgbClr val="000074"/>
                </a:solidFill>
                <a:latin typeface="+mj-lt"/>
              </a:rPr>
              <a:t>Molecule is active if a phenyl ring is present.</a:t>
            </a:r>
          </a:p>
        </p:txBody>
      </p:sp>
    </p:spTree>
    <p:extLst>
      <p:ext uri="{BB962C8B-B14F-4D97-AF65-F5344CB8AC3E}">
        <p14:creationId xmlns:p14="http://schemas.microsoft.com/office/powerpoint/2010/main" val="482934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"/>
                            </p:stCondLst>
                            <p:childTnLst>
                              <p:par>
                                <p:cTn id="15" presetID="53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277 7.40056E-7 L -4.16667E-6 7.40056E-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0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4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4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4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3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601 -0.1783 L -1.11111E-6 -4.6346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" y="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4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4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4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7" grpId="0" animBg="1"/>
      <p:bldP spid="7" grpId="1" animBg="1"/>
      <p:bldP spid="8" grpId="0" animBg="1"/>
      <p:bldP spid="8" grpId="1" animBg="1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8820472" y="3357563"/>
            <a:ext cx="3384376" cy="1184275"/>
            <a:chOff x="8820472" y="3357563"/>
            <a:chExt cx="3384376" cy="1184275"/>
          </a:xfrm>
        </p:grpSpPr>
        <p:sp>
          <p:nvSpPr>
            <p:cNvPr id="17" name="Right Arrow 16"/>
            <p:cNvSpPr/>
            <p:nvPr/>
          </p:nvSpPr>
          <p:spPr>
            <a:xfrm>
              <a:off x="11412760" y="3645024"/>
              <a:ext cx="792088" cy="792088"/>
            </a:xfrm>
            <a:prstGeom prst="rightArrow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787" name="Text Box 43"/>
            <p:cNvSpPr txBox="1">
              <a:spLocks noChangeArrowheads="1"/>
            </p:cNvSpPr>
            <p:nvPr/>
          </p:nvSpPr>
          <p:spPr bwMode="auto">
            <a:xfrm>
              <a:off x="9868569" y="3357563"/>
              <a:ext cx="1400175" cy="118427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90487" tIns="44450" rIns="90487" bIns="44450">
              <a:spAutoFit/>
            </a:bodyPr>
            <a:lstStyle/>
            <a:p>
              <a:r>
                <a:rPr lang="en-GB" sz="2400" b="1" dirty="0"/>
                <a:t>Support</a:t>
              </a:r>
            </a:p>
            <a:p>
              <a:r>
                <a:rPr lang="en-GB" sz="2400" b="1" dirty="0"/>
                <a:t>Vector</a:t>
              </a:r>
            </a:p>
            <a:p>
              <a:r>
                <a:rPr lang="en-GB" sz="2400" b="1" dirty="0"/>
                <a:t>Machine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8820472" y="3573016"/>
              <a:ext cx="792088" cy="792088"/>
            </a:xfrm>
            <a:prstGeom prst="rightArrow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Quantifying the rules</a:t>
            </a:r>
          </a:p>
        </p:txBody>
      </p:sp>
      <p:sp>
        <p:nvSpPr>
          <p:cNvPr id="31785" name="Line 41"/>
          <p:cNvSpPr>
            <a:spLocks noChangeShapeType="1"/>
          </p:cNvSpPr>
          <p:nvPr/>
        </p:nvSpPr>
        <p:spPr bwMode="auto">
          <a:xfrm>
            <a:off x="684213" y="1989138"/>
            <a:ext cx="1511300" cy="1152525"/>
          </a:xfrm>
          <a:prstGeom prst="line">
            <a:avLst/>
          </a:prstGeom>
          <a:noFill/>
          <a:ln w="12700">
            <a:noFill/>
            <a:round/>
            <a:headEnd type="none" w="sm" len="sm"/>
            <a:tailEnd type="none" w="sm" len="sm"/>
          </a:ln>
        </p:spPr>
        <p:txBody>
          <a:bodyPr lIns="90487" tIns="44450" rIns="90487" bIns="44450">
            <a:spAutoFit/>
          </a:bodyPr>
          <a:lstStyle/>
          <a:p>
            <a:endParaRPr lang="en-GB"/>
          </a:p>
        </p:txBody>
      </p:sp>
      <p:graphicFrame>
        <p:nvGraphicFramePr>
          <p:cNvPr id="16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0496096"/>
              </p:ext>
            </p:extLst>
          </p:nvPr>
        </p:nvGraphicFramePr>
        <p:xfrm>
          <a:off x="12420872" y="2413573"/>
          <a:ext cx="3024783" cy="338400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512615"/>
                <a:gridCol w="1512168"/>
              </a:tblGrid>
              <a:tr h="564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Derived rules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Compression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</a:tr>
              <a:tr h="564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</a:tr>
              <a:tr h="564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Rule 1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0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</a:tr>
              <a:tr h="564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Rule 2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0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</a:tr>
              <a:tr h="564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Rule 3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0.7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</a:tr>
              <a:tr h="564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Rule 4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-0.7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</a:tr>
            </a:tbl>
          </a:graphicData>
        </a:graphic>
      </p:graphicFrame>
      <p:sp>
        <p:nvSpPr>
          <p:cNvPr id="31792" name="Text Box 48"/>
          <p:cNvSpPr txBox="1">
            <a:spLocks noChangeArrowheads="1"/>
          </p:cNvSpPr>
          <p:nvPr/>
        </p:nvSpPr>
        <p:spPr bwMode="auto">
          <a:xfrm>
            <a:off x="3675140" y="1844675"/>
            <a:ext cx="4281236" cy="8284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0487" tIns="44450" rIns="90487" bIns="44450">
            <a:spAutoFit/>
            <a:scene3d>
              <a:camera prst="orthographicFront"/>
              <a:lightRig rig="threePt" dir="t"/>
            </a:scene3d>
            <a:sp3d extrusionH="57150" prstMaterial="plastic">
              <a:bevelT w="38100" h="38100"/>
              <a:extrusionClr>
                <a:srgbClr val="FF0000"/>
              </a:extrusionClr>
            </a:sp3d>
          </a:bodyPr>
          <a:lstStyle/>
          <a:p>
            <a:pPr lvl="0"/>
            <a:r>
              <a:rPr lang="en-GB" sz="2400" b="1" dirty="0" smtClean="0"/>
              <a:t>Kernel for machine learning</a:t>
            </a:r>
            <a:endParaRPr lang="en-GB" sz="4400" b="1" dirty="0" smtClean="0">
              <a:solidFill>
                <a:srgbClr val="FF0000"/>
              </a:solidFill>
              <a:latin typeface="Helvetica" charset="0"/>
            </a:endParaRPr>
          </a:p>
          <a:p>
            <a:endParaRPr lang="en-GB" sz="2400" b="1" dirty="0"/>
          </a:p>
        </p:txBody>
      </p:sp>
      <p:grpSp>
        <p:nvGrpSpPr>
          <p:cNvPr id="23" name="Group 22"/>
          <p:cNvGrpSpPr/>
          <p:nvPr/>
        </p:nvGrpSpPr>
        <p:grpSpPr>
          <a:xfrm>
            <a:off x="611560" y="3573016"/>
            <a:ext cx="2520280" cy="864096"/>
            <a:chOff x="611560" y="3573016"/>
            <a:chExt cx="2520280" cy="864096"/>
          </a:xfrm>
        </p:grpSpPr>
        <p:sp>
          <p:nvSpPr>
            <p:cNvPr id="31790" name="Text Box 46"/>
            <p:cNvSpPr txBox="1">
              <a:spLocks noChangeArrowheads="1"/>
            </p:cNvSpPr>
            <p:nvPr/>
          </p:nvSpPr>
          <p:spPr bwMode="auto">
            <a:xfrm>
              <a:off x="611560" y="3573016"/>
              <a:ext cx="1568570" cy="8284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90487" tIns="44450" rIns="90487" bIns="44450">
              <a:spAutoFit/>
            </a:bodyPr>
            <a:lstStyle/>
            <a:p>
              <a:r>
                <a:rPr lang="en-GB" sz="2400" b="1" dirty="0" smtClean="0"/>
                <a:t>Inductive</a:t>
              </a:r>
            </a:p>
            <a:p>
              <a:r>
                <a:rPr lang="en-GB" sz="2400" b="1" dirty="0" smtClean="0"/>
                <a:t>Logic</a:t>
              </a:r>
              <a:endParaRPr lang="en-GB" sz="2400" b="1" dirty="0"/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2339752" y="3645024"/>
              <a:ext cx="792088" cy="792088"/>
            </a:xfrm>
            <a:prstGeom prst="rightArrow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2254851" name="Group 3"/>
          <p:cNvGraphicFramePr>
            <a:graphicFrameLocks noGrp="1"/>
          </p:cNvGraphicFramePr>
          <p:nvPr>
            <p:ph idx="1"/>
          </p:nvPr>
        </p:nvGraphicFramePr>
        <p:xfrm>
          <a:off x="3348211" y="2420938"/>
          <a:ext cx="5040213" cy="338432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584325"/>
                <a:gridCol w="863600"/>
                <a:gridCol w="864096"/>
                <a:gridCol w="864096"/>
                <a:gridCol w="864096"/>
              </a:tblGrid>
              <a:tr h="5640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Derived rules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Mol 1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Mol 2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Mol 3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Mol 4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</a:tr>
              <a:tr h="5640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Activity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</a:tr>
              <a:tr h="5640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Rule 1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0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0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</a:tr>
              <a:tr h="5640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Rule 2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0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0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</a:tr>
              <a:tr h="5640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Rule 3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0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</a:tr>
              <a:tr h="5640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Rule 4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0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82135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</a:t>
                      </a: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487" marR="90487" marT="44450" marB="44450" horzOverflow="overflow"/>
                </a:tc>
              </a:tr>
            </a:tbl>
          </a:graphicData>
        </a:graphic>
      </p:graphicFrame>
      <p:grpSp>
        <p:nvGrpSpPr>
          <p:cNvPr id="22" name="Group 21"/>
          <p:cNvGrpSpPr/>
          <p:nvPr/>
        </p:nvGrpSpPr>
        <p:grpSpPr>
          <a:xfrm>
            <a:off x="5004048" y="2924944"/>
            <a:ext cx="3096344" cy="648072"/>
            <a:chOff x="5004048" y="2924944"/>
            <a:chExt cx="3096344" cy="648072"/>
          </a:xfrm>
        </p:grpSpPr>
        <p:sp>
          <p:nvSpPr>
            <p:cNvPr id="12" name="TextBox 11"/>
            <p:cNvSpPr txBox="1"/>
            <p:nvPr/>
          </p:nvSpPr>
          <p:spPr>
            <a:xfrm>
              <a:off x="5004048" y="2926685"/>
              <a:ext cx="5760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82135"/>
                </a:buClr>
                <a:buSzPct val="100000"/>
              </a:pPr>
              <a:r>
                <a:rPr lang="en-GB" sz="3600" dirty="0" smtClean="0">
                  <a:solidFill>
                    <a:srgbClr val="00B050"/>
                  </a:solidFill>
                  <a:latin typeface="Helvetica" charset="0"/>
                </a:rPr>
                <a:t>+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32240" y="2924944"/>
              <a:ext cx="5760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82135"/>
                </a:buClr>
                <a:buSzPct val="100000"/>
              </a:pPr>
              <a:r>
                <a:rPr lang="en-GB" sz="3600" dirty="0" smtClean="0">
                  <a:solidFill>
                    <a:srgbClr val="FF0000"/>
                  </a:solidFill>
                  <a:latin typeface="Helvetica" charset="0"/>
                </a:rPr>
                <a:t>−</a:t>
              </a:r>
              <a:endParaRPr lang="en-GB" sz="3600" b="1" dirty="0" smtClean="0">
                <a:solidFill>
                  <a:srgbClr val="FF0000"/>
                </a:solidFill>
                <a:latin typeface="Helvetica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68144" y="2924944"/>
              <a:ext cx="5760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82135"/>
                </a:buClr>
                <a:buSzPct val="100000"/>
              </a:pPr>
              <a:r>
                <a:rPr lang="en-GB" sz="3600" dirty="0" smtClean="0">
                  <a:solidFill>
                    <a:srgbClr val="00B050"/>
                  </a:solidFill>
                  <a:latin typeface="Helvetica" charset="0"/>
                </a:rPr>
                <a:t>+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524328" y="2924944"/>
              <a:ext cx="5760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82135"/>
                </a:buClr>
                <a:buSzPct val="100000"/>
              </a:pPr>
              <a:r>
                <a:rPr lang="en-GB" sz="3600" dirty="0" smtClean="0">
                  <a:solidFill>
                    <a:srgbClr val="FF0000"/>
                  </a:solidFill>
                  <a:latin typeface="Helvetica" charset="0"/>
                </a:rPr>
                <a:t>−</a:t>
              </a:r>
              <a:endParaRPr lang="en-GB" sz="3600" b="1" dirty="0" smtClean="0">
                <a:solidFill>
                  <a:srgbClr val="FF0000"/>
                </a:solidFill>
                <a:latin typeface="Helvetica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01617E-6 L -0.83872 1.0161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5E-6 1.85185E-6 L -0.77379 1.85185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17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-0.75989 -1.1111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78733 1.48148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548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15704E-6 L -0.76771 4.15704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48148E-6 L -0.74792 1.48148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1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1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17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8733 -9.764E-7 L -0.31493 -9.764E-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2548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989 -1.94817E-6 L -0.28732 -1.94817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4791 -4.10458E-6 L -0.92135 -4.10458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92" grpId="0"/>
      <p:bldP spid="3179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inddex visualisation2 SMALL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70400" y="-2394000"/>
            <a:ext cx="13845572" cy="12304042"/>
          </a:xfrm>
        </p:spPr>
      </p:pic>
    </p:spTree>
    <p:extLst>
      <p:ext uri="{BB962C8B-B14F-4D97-AF65-F5344CB8AC3E}">
        <p14:creationId xmlns:p14="http://schemas.microsoft.com/office/powerpoint/2010/main" val="1550493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11893E-6 L 3.05556E-6 -0.3387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inddex visualisation2 SMALL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0400" y="-4698578"/>
            <a:ext cx="13845572" cy="12304042"/>
          </a:xfrm>
        </p:spPr>
      </p:pic>
      <p:pic>
        <p:nvPicPr>
          <p:cNvPr id="3" name="Picture 2" descr="red_database_small.png"/>
          <p:cNvPicPr>
            <a:picLocks noChangeAspect="1"/>
          </p:cNvPicPr>
          <p:nvPr/>
        </p:nvPicPr>
        <p:blipFill>
          <a:blip r:embed="rId3" cstate="print"/>
          <a:srcRect r="8805"/>
          <a:stretch>
            <a:fillRect/>
          </a:stretch>
        </p:blipFill>
        <p:spPr>
          <a:xfrm>
            <a:off x="3580349" y="2605574"/>
            <a:ext cx="2837280" cy="183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9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7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944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9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250"/>
                    </a14:imgEffect>
                    <a14:imgEffect>
                      <a14:saturation sat="300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6992" y="-4635896"/>
            <a:ext cx="18938104" cy="18938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2340000">
            <a:off x="1723806" y="1162891"/>
            <a:ext cx="6387693" cy="479077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2064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Screening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389120"/>
          </a:xfrm>
        </p:spPr>
        <p:txBody>
          <a:bodyPr/>
          <a:lstStyle/>
          <a:p>
            <a:r>
              <a:rPr lang="en-GB" dirty="0" smtClean="0">
                <a:latin typeface="+mj-lt"/>
              </a:rPr>
              <a:t>Apply model to a database of molecules. (ZINC)</a:t>
            </a:r>
          </a:p>
          <a:p>
            <a:r>
              <a:rPr lang="en-GB" dirty="0" smtClean="0">
                <a:latin typeface="+mj-lt"/>
              </a:rPr>
              <a:t>Contains 11,274,443  molecules available to buy “off-the-shelf”.</a:t>
            </a:r>
          </a:p>
          <a:p>
            <a:r>
              <a:rPr lang="en-GB" dirty="0" smtClean="0">
                <a:latin typeface="+mj-lt"/>
              </a:rPr>
              <a:t>INDDEx™ </a:t>
            </a:r>
            <a:r>
              <a:rPr lang="en-GB" dirty="0" smtClean="0">
                <a:latin typeface="+mj-lt"/>
              </a:rPr>
              <a:t>pre-calculates </a:t>
            </a:r>
            <a:br>
              <a:rPr lang="en-GB" dirty="0" smtClean="0">
                <a:latin typeface="+mj-lt"/>
              </a:rPr>
            </a:br>
            <a:r>
              <a:rPr lang="en-GB" dirty="0" smtClean="0">
                <a:latin typeface="+mj-lt"/>
              </a:rPr>
              <a:t>descriptors to save time.</a:t>
            </a:r>
          </a:p>
        </p:txBody>
      </p:sp>
      <p:pic>
        <p:nvPicPr>
          <p:cNvPr id="4" name="Picture 3" descr="glowing_chem_structur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3284984"/>
            <a:ext cx="4224469" cy="3168352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inddex visualisation2 SMALL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0400" y="-4698000"/>
            <a:ext cx="13845572" cy="12304042"/>
          </a:xfrm>
        </p:spPr>
      </p:pic>
    </p:spTree>
    <p:extLst>
      <p:ext uri="{BB962C8B-B14F-4D97-AF65-F5344CB8AC3E}">
        <p14:creationId xmlns:p14="http://schemas.microsoft.com/office/powerpoint/2010/main" val="155049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68000" y="68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L -0.58941 0.2460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79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696" y="-1179512"/>
            <a:ext cx="9784925" cy="869910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0493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7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5262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Carry out </a:t>
            </a:r>
            <a:r>
              <a:rPr lang="en-GB" dirty="0" smtClean="0"/>
              <a:t>a virtual </a:t>
            </a:r>
            <a:r>
              <a:rPr lang="en-GB" dirty="0" smtClean="0"/>
              <a:t>reaction</a:t>
            </a:r>
            <a:endParaRPr lang="en-US" dirty="0" smtClean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57200" y="1636056"/>
            <a:ext cx="8229600" cy="4389120"/>
          </a:xfrm>
        </p:spPr>
        <p:txBody>
          <a:bodyPr>
            <a:normAutofit/>
          </a:bodyPr>
          <a:lstStyle/>
          <a:p>
            <a:pPr eaLnBrk="1" hangingPunct="1"/>
            <a:r>
              <a:rPr lang="en-GB" sz="2500" dirty="0" smtClean="0"/>
              <a:t>Simple Molecular Input Reaction Kinetic String (SMIRKS).</a:t>
            </a:r>
          </a:p>
          <a:p>
            <a:r>
              <a:rPr lang="en-GB" sz="2500" dirty="0" smtClean="0"/>
              <a:t>ChemAxon’s </a:t>
            </a:r>
            <a:r>
              <a:rPr lang="en-GB" sz="2500" dirty="0" smtClean="0"/>
              <a:t>Reactor tool </a:t>
            </a:r>
            <a:r>
              <a:rPr lang="en-GB" sz="2500" dirty="0" smtClean="0"/>
              <a:t>contains a library of SMIRKS along with rules about what a molecule must be like to participate in the </a:t>
            </a:r>
            <a:r>
              <a:rPr lang="en-GB" sz="2500" dirty="0" smtClean="0"/>
              <a:t>reaction (</a:t>
            </a:r>
            <a:r>
              <a:rPr lang="en-GB" sz="2500" dirty="0" smtClean="0"/>
              <a:t>Pirok </a:t>
            </a:r>
            <a:r>
              <a:rPr lang="en-GB" sz="2500" i="1" dirty="0" smtClean="0"/>
              <a:t>et al</a:t>
            </a:r>
            <a:r>
              <a:rPr lang="en-GB" sz="2500" dirty="0" smtClean="0"/>
              <a:t>, </a:t>
            </a:r>
            <a:r>
              <a:rPr lang="en-GB" sz="2500" i="1" dirty="0" smtClean="0"/>
              <a:t>J </a:t>
            </a:r>
            <a:r>
              <a:rPr lang="en-GB" sz="2500" i="1" dirty="0" err="1" smtClean="0"/>
              <a:t>Chem</a:t>
            </a:r>
            <a:r>
              <a:rPr lang="en-GB" sz="2500" i="1" dirty="0" smtClean="0"/>
              <a:t> </a:t>
            </a:r>
            <a:r>
              <a:rPr lang="en-GB" sz="2500" i="1" dirty="0" err="1" smtClean="0"/>
              <a:t>Inf</a:t>
            </a:r>
            <a:r>
              <a:rPr lang="en-GB" sz="2500" i="1" dirty="0" smtClean="0"/>
              <a:t> Model</a:t>
            </a:r>
            <a:r>
              <a:rPr lang="en-GB" sz="2500" dirty="0" smtClean="0"/>
              <a:t>, 2006</a:t>
            </a:r>
            <a:r>
              <a:rPr lang="en-GB" sz="2500" dirty="0" smtClean="0"/>
              <a:t>).</a:t>
            </a:r>
            <a:endParaRPr lang="en-GB" sz="2500" dirty="0" smtClean="0"/>
          </a:p>
          <a:p>
            <a:pPr eaLnBrk="1" hangingPunct="1"/>
            <a:r>
              <a:rPr lang="en-GB" sz="2500" dirty="0" smtClean="0"/>
              <a:t>INDDEx™ scans a SMIRKS describing a </a:t>
            </a:r>
            <a:r>
              <a:rPr lang="en-GB" sz="2500" dirty="0" smtClean="0"/>
              <a:t>reaction, and builds a </a:t>
            </a:r>
            <a:r>
              <a:rPr lang="en-GB" sz="2500" dirty="0" smtClean="0"/>
              <a:t>list of bond and atom changes.</a:t>
            </a:r>
          </a:p>
          <a:p>
            <a:r>
              <a:rPr lang="pt-BR" sz="2500" dirty="0" smtClean="0"/>
              <a:t>[C:1]([H:2])(=[C:9])[C,N,P,S:5]  +  [C:3]=[N,O:4]   &gt;&gt;</a:t>
            </a:r>
            <a:br>
              <a:rPr lang="pt-BR" sz="2500" dirty="0" smtClean="0"/>
            </a:br>
            <a:r>
              <a:rPr lang="pt-BR" sz="2500" dirty="0" smtClean="0"/>
              <a:t>                  [C:1]([C:3][N,O:4][H:2])(=[C:9])[C,N,P,S:5]</a:t>
            </a:r>
            <a:r>
              <a:rPr lang="pt-BR" dirty="0" smtClean="0">
                <a:latin typeface="+mj-lt"/>
              </a:rPr>
              <a:t/>
            </a:r>
            <a:br>
              <a:rPr lang="pt-BR" dirty="0" smtClean="0">
                <a:latin typeface="+mj-lt"/>
              </a:rPr>
            </a:br>
            <a:endParaRPr lang="en-GB" dirty="0" smtClean="0">
              <a:latin typeface="+mj-lt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355976" y="6021288"/>
            <a:ext cx="1944216" cy="0"/>
          </a:xfrm>
          <a:prstGeom prst="straightConnector1">
            <a:avLst/>
          </a:prstGeom>
          <a:ln w="539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>
            <a:off x="78535" y="5351323"/>
            <a:ext cx="1242565" cy="1292802"/>
            <a:chOff x="78535" y="5351323"/>
            <a:chExt cx="1242565" cy="1292802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420736" y="6125919"/>
              <a:ext cx="263662" cy="140245"/>
            </a:xfrm>
            <a:prstGeom prst="line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684398" y="6125921"/>
              <a:ext cx="269271" cy="162683"/>
            </a:xfrm>
            <a:prstGeom prst="line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633909" y="5825210"/>
              <a:ext cx="0" cy="326479"/>
            </a:xfrm>
            <a:prstGeom prst="line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730210" y="5831755"/>
              <a:ext cx="0" cy="326479"/>
            </a:xfrm>
            <a:prstGeom prst="line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895984" y="6090127"/>
              <a:ext cx="42511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3000">
                  <a:latin typeface="+mj-lt"/>
                </a:defRPr>
              </a:lvl1pPr>
            </a:lstStyle>
            <a:p>
              <a:r>
                <a:rPr lang="en-GB" dirty="0"/>
                <a:t>H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60048" y="5351323"/>
              <a:ext cx="43954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3000">
                  <a:latin typeface="+mj-lt"/>
                </a:defRPr>
              </a:lvl1pPr>
            </a:lstStyle>
            <a:p>
              <a:r>
                <a:rPr lang="en-GB" dirty="0"/>
                <a:t>O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8535" y="6089618"/>
              <a:ext cx="39305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3000">
                  <a:latin typeface="+mj-lt"/>
                </a:defRPr>
              </a:lvl1pPr>
            </a:lstStyle>
            <a:p>
              <a:r>
                <a:rPr lang="en-GB" dirty="0"/>
                <a:t>R</a:t>
              </a: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1458670" y="5733256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000">
                <a:latin typeface="+mj-lt"/>
              </a:defRPr>
            </a:lvl1pPr>
          </a:lstStyle>
          <a:p>
            <a:r>
              <a:rPr lang="en-GB" sz="3600" dirty="0"/>
              <a:t>+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2371725" y="5810016"/>
            <a:ext cx="1588989" cy="553998"/>
            <a:chOff x="2371725" y="5810016"/>
            <a:chExt cx="1588989" cy="553998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2371725" y="5886450"/>
              <a:ext cx="428625" cy="228600"/>
            </a:xfrm>
            <a:prstGeom prst="line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2409826" y="5972175"/>
              <a:ext cx="371474" cy="209551"/>
            </a:xfrm>
            <a:prstGeom prst="line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799298" y="5890307"/>
              <a:ext cx="252442" cy="95367"/>
            </a:xfrm>
            <a:prstGeom prst="line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3007504" y="5810016"/>
              <a:ext cx="95321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000" dirty="0">
                  <a:latin typeface="+mj-lt"/>
                </a:rPr>
                <a:t>EWG</a:t>
              </a:r>
              <a:endParaRPr lang="en-GB" sz="3000" dirty="0">
                <a:latin typeface="+mj-lt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808938" y="5197473"/>
            <a:ext cx="2172656" cy="1501583"/>
            <a:chOff x="6808938" y="5197473"/>
            <a:chExt cx="2172656" cy="1501583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7792109" y="6187452"/>
              <a:ext cx="5536" cy="499449"/>
            </a:xfrm>
            <a:prstGeom prst="line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877192" y="6199607"/>
              <a:ext cx="5536" cy="499449"/>
            </a:xfrm>
            <a:prstGeom prst="line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421787" y="5968844"/>
              <a:ext cx="420736" cy="263662"/>
            </a:xfrm>
            <a:prstGeom prst="line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7842523" y="6058601"/>
              <a:ext cx="241222" cy="162685"/>
            </a:xfrm>
            <a:prstGeom prst="line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7135686" y="5963234"/>
              <a:ext cx="274881" cy="168295"/>
            </a:xfrm>
            <a:prstGeom prst="line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 flipV="1">
              <a:off x="7410567" y="5671524"/>
              <a:ext cx="11220" cy="297320"/>
            </a:xfrm>
            <a:prstGeom prst="line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6808938" y="5929576"/>
              <a:ext cx="39305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3000">
                  <a:latin typeface="+mj-lt"/>
                </a:defRPr>
              </a:lvl1pPr>
            </a:lstStyle>
            <a:p>
              <a:r>
                <a:rPr lang="en-GB" dirty="0"/>
                <a:t>R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203556" y="5197473"/>
              <a:ext cx="67999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3000">
                  <a:latin typeface="+mj-lt"/>
                </a:defRPr>
              </a:lvl1pPr>
            </a:lstStyle>
            <a:p>
              <a:r>
                <a:rPr lang="en-GB" dirty="0"/>
                <a:t>OH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028384" y="5661248"/>
              <a:ext cx="95321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000" dirty="0" smtClean="0">
                  <a:latin typeface="+mj-lt"/>
                </a:rPr>
                <a:t>EWG</a:t>
              </a:r>
              <a:endParaRPr lang="en-GB" sz="30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4109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Predicted molecule</a:t>
            </a:r>
            <a:endParaRPr lang="en-GB" dirty="0"/>
          </a:p>
        </p:txBody>
      </p:sp>
      <p:pic>
        <p:nvPicPr>
          <p:cNvPr id="6" name="Content Placeholder 5" descr="predicted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844824"/>
            <a:ext cx="4176464" cy="3777801"/>
          </a:xfrm>
        </p:spPr>
      </p:pic>
      <p:pic>
        <p:nvPicPr>
          <p:cNvPr id="7" name="Picture 6" descr="reactant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2420888"/>
            <a:ext cx="3672408" cy="23880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51920" y="3140968"/>
            <a:ext cx="7841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0" dirty="0" smtClean="0"/>
              <a:t>+</a:t>
            </a:r>
            <a:endParaRPr lang="en-GB" sz="8000" dirty="0"/>
          </a:p>
        </p:txBody>
      </p:sp>
      <p:pic>
        <p:nvPicPr>
          <p:cNvPr id="9" name="Picture 8" descr="productmo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24728" y="2060848"/>
            <a:ext cx="7056784" cy="4606629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9324528" y="3933056"/>
            <a:ext cx="2052736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46856" y="701824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Reactants</a:t>
            </a:r>
            <a:endParaRPr kumimoji="0" lang="en-GB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6856" y="701824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Product</a:t>
            </a:r>
            <a:endParaRPr kumimoji="0" lang="en-GB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46856" y="692696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Minimised product</a:t>
            </a:r>
            <a:endParaRPr kumimoji="0" lang="en-GB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Picture 13" descr="productmol_mi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3688" y="1943315"/>
            <a:ext cx="5400600" cy="429399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5536" y="5940569"/>
            <a:ext cx="45352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Predicted activity: 8.937</a:t>
            </a:r>
            <a:endParaRPr lang="en-GB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395536" y="5949280"/>
            <a:ext cx="45352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Predicted activity: 3.402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78849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6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B8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6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6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4444E-6 L -0.98837 -4.44444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77457E-6 L -1.06649 2.77457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4.16667E-6 -3.98844E-6 L -1.14566 -3.98844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33333E-6 L -1.13194 -0.0053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" y="-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06358E-6 L -1.07882 3.06358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5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9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9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7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6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6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5" dur="6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B8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6" dur="6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6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8" grpId="1"/>
      <p:bldP spid="10" grpId="0" animBg="1"/>
      <p:bldP spid="10" grpId="1" animBg="1"/>
      <p:bldP spid="11" grpId="0"/>
      <p:bldP spid="11" grpId="1"/>
      <p:bldP spid="12" grpId="0"/>
      <p:bldP spid="12" grpId="1"/>
      <p:bldP spid="13" grpId="0"/>
      <p:bldP spid="15" grpId="0"/>
      <p:bldP spid="15" grpId="1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latin typeface="+mj-lt"/>
              </a:rPr>
              <a:t>Tested on publically available datasets</a:t>
            </a:r>
          </a:p>
          <a:p>
            <a:pPr lvl="1"/>
            <a:r>
              <a:rPr lang="en-GB" dirty="0" err="1" smtClean="0">
                <a:latin typeface="+mj-lt"/>
              </a:rPr>
              <a:t>PubChem</a:t>
            </a:r>
            <a:endParaRPr lang="en-GB" dirty="0" smtClean="0">
              <a:latin typeface="+mj-lt"/>
            </a:endParaRPr>
          </a:p>
          <a:p>
            <a:pPr lvl="1"/>
            <a:r>
              <a:rPr lang="en-GB" dirty="0" smtClean="0">
                <a:latin typeface="+mj-lt"/>
              </a:rPr>
              <a:t>Database of Useful Decoys</a:t>
            </a:r>
          </a:p>
          <a:p>
            <a:r>
              <a:rPr lang="en-GB" dirty="0" smtClean="0">
                <a:latin typeface="+mj-lt"/>
              </a:rPr>
              <a:t>Compared with comparable  virtual screening</a:t>
            </a:r>
          </a:p>
          <a:p>
            <a:pPr lvl="1"/>
            <a:r>
              <a:rPr lang="en-GB" dirty="0" smtClean="0">
                <a:latin typeface="+mj-lt"/>
              </a:rPr>
              <a:t>Iterative Stochastic Elimination (ISE)</a:t>
            </a:r>
          </a:p>
          <a:p>
            <a:r>
              <a:rPr lang="en-GB" dirty="0" smtClean="0">
                <a:latin typeface="+mj-lt"/>
              </a:rPr>
              <a:t>Collaboration with Paolo Di </a:t>
            </a:r>
            <a:r>
              <a:rPr lang="en-GB" dirty="0" err="1" smtClean="0">
                <a:latin typeface="+mj-lt"/>
              </a:rPr>
              <a:t>Fruscia</a:t>
            </a:r>
            <a:r>
              <a:rPr lang="en-GB" dirty="0" smtClean="0">
                <a:latin typeface="+mj-lt"/>
              </a:rPr>
              <a:t> on finding molecules to inhibit the SIRT2 protein.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 29"/>
          <p:cNvGraphicFramePr>
            <a:graphicFrameLocks noGrp="1"/>
          </p:cNvGraphicFramePr>
          <p:nvPr/>
        </p:nvGraphicFramePr>
        <p:xfrm>
          <a:off x="1475656" y="3318084"/>
          <a:ext cx="1080120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0120"/>
              </a:tblGrid>
              <a:tr h="365760">
                <a:tc>
                  <a:txBody>
                    <a:bodyPr/>
                    <a:lstStyle/>
                    <a:p>
                      <a:r>
                        <a:rPr kumimoji="0" lang="en-GB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Train</a:t>
                      </a:r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kumimoji="0" lang="en-GB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Train</a:t>
                      </a:r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kumimoji="0" lang="en-GB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Train</a:t>
                      </a:r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kumimoji="0" lang="en-GB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Train</a:t>
                      </a:r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kumimoji="0" lang="en-GB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Test 5</a:t>
                      </a:r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1475656" y="3318084"/>
          <a:ext cx="1080120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0120"/>
              </a:tblGrid>
              <a:tr h="36004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GB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Train</a:t>
                      </a:r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GB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Train</a:t>
                      </a:r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GB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Train</a:t>
                      </a:r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GB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Test 4</a:t>
                      </a:r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GB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Train</a:t>
                      </a:r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1475656" y="3318084"/>
          <a:ext cx="1080120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0120"/>
              </a:tblGrid>
              <a:tr h="30243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GB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Train</a:t>
                      </a:r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30243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GB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Train</a:t>
                      </a:r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30243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GB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Test 3</a:t>
                      </a:r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0243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GB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Train</a:t>
                      </a:r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30243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GB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Train</a:t>
                      </a:r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1475656" y="3318084"/>
          <a:ext cx="1080120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0120"/>
              </a:tblGrid>
              <a:tr h="365760">
                <a:tc>
                  <a:txBody>
                    <a:bodyPr/>
                    <a:lstStyle/>
                    <a:p>
                      <a:r>
                        <a:rPr kumimoji="0" lang="en-GB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Train</a:t>
                      </a:r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kumimoji="0" lang="en-GB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Test 2</a:t>
                      </a:r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kumimoji="0" lang="en-GB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Train</a:t>
                      </a:r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kumimoji="0" lang="en-GB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Train</a:t>
                      </a:r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kumimoji="0" lang="en-GB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Train</a:t>
                      </a:r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1475656" y="3318084"/>
          <a:ext cx="1080120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0120"/>
              </a:tblGrid>
              <a:tr h="365760">
                <a:tc>
                  <a:txBody>
                    <a:bodyPr/>
                    <a:lstStyle/>
                    <a:p>
                      <a:r>
                        <a:rPr kumimoji="0" lang="en-GB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Test 1</a:t>
                      </a:r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FA00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kumimoji="0" lang="en-GB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Train</a:t>
                      </a:r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kumimoji="0" lang="en-GB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Train</a:t>
                      </a:r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kumimoji="0" lang="en-GB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Train</a:t>
                      </a:r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kumimoji="0" lang="en-GB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Train</a:t>
                      </a:r>
                      <a:endParaRPr kumimoji="0" lang="en-GB" sz="18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1475656" y="3318084"/>
          <a:ext cx="1080120" cy="1800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0120"/>
              </a:tblGrid>
              <a:tr h="360040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22" name="Rectangle 21"/>
          <p:cNvSpPr/>
          <p:nvPr/>
        </p:nvSpPr>
        <p:spPr>
          <a:xfrm>
            <a:off x="1475656" y="3318084"/>
            <a:ext cx="1080000" cy="1839108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99592" y="2525996"/>
            <a:ext cx="2232248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>
                <a:latin typeface="+mj-lt"/>
                <a:cs typeface="+mn-cs"/>
              </a:rPr>
              <a:t>Split into 5 sets by systematic sampling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41784"/>
            <a:ext cx="7772400" cy="1143000"/>
          </a:xfrm>
        </p:spPr>
        <p:txBody>
          <a:bodyPr/>
          <a:lstStyle/>
          <a:p>
            <a:pPr eaLnBrk="1" hangingPunct="1"/>
            <a:r>
              <a:rPr lang="en-GB" dirty="0" smtClean="0"/>
              <a:t>Cross-validation</a:t>
            </a:r>
            <a:endParaRPr lang="en-GB" baseline="-25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020272" y="836712"/>
            <a:ext cx="2000232" cy="19389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 smtClean="0">
                <a:latin typeface="+mj-lt"/>
              </a:rPr>
              <a:t>Measure predictive accura</a:t>
            </a:r>
            <a:r>
              <a:rPr lang="en-GB" sz="2400" dirty="0" smtClean="0">
                <a:latin typeface="+mj-lt"/>
                <a:cs typeface="+mn-cs"/>
              </a:rPr>
              <a:t>cy with</a:t>
            </a:r>
            <a:endParaRPr lang="en-GB" sz="2400" dirty="0"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 smtClean="0">
                <a:latin typeface="+mj-lt"/>
                <a:cs typeface="+mn-cs"/>
              </a:rPr>
              <a:t>Pearson’s R</a:t>
            </a:r>
            <a:r>
              <a:rPr lang="en-GB" sz="2400" baseline="30000" dirty="0" smtClean="0">
                <a:latin typeface="+mj-lt"/>
                <a:cs typeface="+mn-cs"/>
              </a:rPr>
              <a:t>2</a:t>
            </a:r>
            <a:r>
              <a:rPr lang="en-GB" sz="2400" dirty="0" smtClean="0">
                <a:latin typeface="+mj-lt"/>
              </a:rPr>
              <a:t> &amp;</a:t>
            </a:r>
            <a:endParaRPr lang="en-GB" sz="2400" dirty="0" smtClean="0"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 smtClean="0">
                <a:latin typeface="+mj-lt"/>
              </a:rPr>
              <a:t>Spearman’s </a:t>
            </a:r>
            <a:r>
              <a:rPr lang="el-GR" sz="2400" dirty="0" smtClean="0">
                <a:latin typeface="+mj-lt"/>
              </a:rPr>
              <a:t>ρ</a:t>
            </a:r>
            <a:endParaRPr lang="en-GB" sz="2400" dirty="0">
              <a:latin typeface="+mj-lt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19672" y="2814028"/>
            <a:ext cx="720080" cy="3693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j-lt"/>
                <a:cs typeface="+mn-cs"/>
              </a:rPr>
              <a:t>Data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28517" y="1413937"/>
            <a:ext cx="1995611" cy="43088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200" dirty="0">
                <a:latin typeface="+mj-lt"/>
                <a:cs typeface="+mn-cs"/>
              </a:rPr>
              <a:t>Perform 5 tests</a:t>
            </a:r>
          </a:p>
        </p:txBody>
      </p:sp>
      <p:sp>
        <p:nvSpPr>
          <p:cNvPr id="33" name="Right Arrow 32"/>
          <p:cNvSpPr/>
          <p:nvPr/>
        </p:nvSpPr>
        <p:spPr>
          <a:xfrm>
            <a:off x="2699792" y="3822140"/>
            <a:ext cx="648072" cy="792088"/>
          </a:xfrm>
          <a:prstGeom prst="rightArrow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5858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25809E-6 L 0.21649 -0.1588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0" y="-80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25809E-6 L 0.4842 -0.001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00" y="-1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25809E-6 L 0.35086 -0.160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0" y="-80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25809E-6 L 0.35034 0.1977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0" y="99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25809E-6 L 0.21649 0.1977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0" y="99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  <p:bldP spid="7" grpId="0"/>
      <p:bldP spid="23" grpId="0"/>
      <p:bldP spid="25" grpId="0"/>
      <p:bldP spid="3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dirty="0" smtClean="0"/>
              <a:t>Iterative Stochastic Elimination (ISE)</a:t>
            </a:r>
            <a:endParaRPr lang="en-GB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Machine-learning algorithm</a:t>
            </a:r>
            <a:r>
              <a:rPr lang="en-GB" dirty="0" smtClean="0"/>
              <a:t>.</a:t>
            </a:r>
          </a:p>
          <a:p>
            <a:r>
              <a:rPr lang="en-GB" dirty="0" smtClean="0"/>
              <a:t>Uses repeated random sampling to build a map of search space.</a:t>
            </a:r>
          </a:p>
          <a:p>
            <a:r>
              <a:rPr lang="en-GB" dirty="0" smtClean="0"/>
              <a:t>Uses a series of physiochemical properties to describe each molecule.</a:t>
            </a:r>
            <a:endParaRPr lang="en-GB" dirty="0" smtClean="0"/>
          </a:p>
          <a:p>
            <a:r>
              <a:rPr lang="en-GB" dirty="0" err="1" smtClean="0"/>
              <a:t>Rayan</a:t>
            </a:r>
            <a:r>
              <a:rPr lang="en-GB" dirty="0" smtClean="0"/>
              <a:t> </a:t>
            </a:r>
            <a:r>
              <a:rPr lang="en-GB" i="1" dirty="0" smtClean="0"/>
              <a:t>et al</a:t>
            </a:r>
            <a:r>
              <a:rPr lang="en-GB" dirty="0" smtClean="0"/>
              <a:t>, </a:t>
            </a:r>
            <a:r>
              <a:rPr lang="en-GB" i="1" dirty="0" smtClean="0"/>
              <a:t>J </a:t>
            </a:r>
            <a:r>
              <a:rPr lang="en-GB" i="1" dirty="0" err="1" smtClean="0"/>
              <a:t>Chem</a:t>
            </a:r>
            <a:r>
              <a:rPr lang="en-GB" i="1" dirty="0" smtClean="0"/>
              <a:t> </a:t>
            </a:r>
            <a:r>
              <a:rPr lang="en-GB" i="1" dirty="0" err="1" smtClean="0"/>
              <a:t>Inf</a:t>
            </a:r>
            <a:r>
              <a:rPr lang="en-GB" i="1" dirty="0" smtClean="0"/>
              <a:t> Model</a:t>
            </a:r>
            <a:r>
              <a:rPr lang="en-GB" dirty="0" smtClean="0"/>
              <a:t>, 2010.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Observed </a:t>
            </a:r>
            <a:r>
              <a:rPr lang="en-GB" dirty="0" err="1" smtClean="0"/>
              <a:t>vs</a:t>
            </a:r>
            <a:r>
              <a:rPr lang="en-GB" dirty="0" smtClean="0"/>
              <a:t> Predicted activity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236297" y="2852936"/>
            <a:ext cx="19077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b="0" dirty="0" smtClean="0">
                <a:latin typeface="+mj-lt"/>
              </a:rPr>
              <a:t>Using a </a:t>
            </a:r>
            <a:r>
              <a:rPr lang="en-GB" sz="1600" b="0" dirty="0" err="1" smtClean="0">
                <a:latin typeface="+mj-lt"/>
              </a:rPr>
              <a:t>cutoff</a:t>
            </a:r>
            <a:r>
              <a:rPr lang="en-GB" sz="1600" b="0" dirty="0" smtClean="0">
                <a:latin typeface="+mj-lt"/>
              </a:rPr>
              <a:t> of 7.0 for positives,</a:t>
            </a:r>
          </a:p>
          <a:p>
            <a:pPr algn="just"/>
            <a:endParaRPr lang="en-GB" sz="1600" dirty="0" smtClean="0">
              <a:latin typeface="+mj-lt"/>
            </a:endParaRPr>
          </a:p>
          <a:p>
            <a:pPr algn="just"/>
            <a:r>
              <a:rPr lang="en-GB" sz="1600" dirty="0" smtClean="0">
                <a:latin typeface="+mj-lt"/>
              </a:rPr>
              <a:t>Precision = 1.0 </a:t>
            </a:r>
          </a:p>
          <a:p>
            <a:pPr algn="just"/>
            <a:r>
              <a:rPr lang="en-GB" sz="1600" dirty="0" smtClean="0">
                <a:latin typeface="+mj-lt"/>
              </a:rPr>
              <a:t>Recall = 0.014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19629" y="2348880"/>
            <a:ext cx="6977872" cy="4194634"/>
            <a:chOff x="319629" y="2348880"/>
            <a:chExt cx="6977872" cy="4194634"/>
          </a:xfrm>
        </p:grpSpPr>
        <p:pic>
          <p:nvPicPr>
            <p:cNvPr id="4" name="chart"/>
            <p:cNvPicPr>
              <a:picLocks noChangeAspect="1"/>
            </p:cNvPicPr>
            <p:nvPr/>
          </p:nvPicPr>
          <p:blipFill>
            <a:blip r:embed="rId2" cstate="print"/>
            <a:srcRect b="6236"/>
            <a:stretch>
              <a:fillRect/>
            </a:stretch>
          </p:blipFill>
          <p:spPr>
            <a:xfrm>
              <a:off x="397773" y="2348880"/>
              <a:ext cx="6899728" cy="388169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rot="16200000">
              <a:off x="-494995" y="3830960"/>
              <a:ext cx="19985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b="0" dirty="0" smtClean="0">
                  <a:latin typeface="+mj-lt"/>
                </a:rPr>
                <a:t>Predicted </a:t>
              </a:r>
              <a:r>
                <a:rPr lang="en-GB" b="0" dirty="0" err="1" smtClean="0">
                  <a:latin typeface="+mj-lt"/>
                </a:rPr>
                <a:t>pK</a:t>
              </a:r>
              <a:r>
                <a:rPr lang="en-GB" b="0" baseline="-25000" dirty="0" err="1" smtClean="0">
                  <a:latin typeface="+mj-lt"/>
                </a:rPr>
                <a:t>i</a:t>
              </a:r>
              <a:endParaRPr lang="en-GB" b="0" baseline="-25000" dirty="0">
                <a:latin typeface="+mj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15616" y="4764429"/>
              <a:ext cx="2065117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500" dirty="0" smtClean="0">
                  <a:solidFill>
                    <a:srgbClr val="000074"/>
                  </a:solidFill>
                  <a:latin typeface="+mj-lt"/>
                </a:rPr>
                <a:t>True negatives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64873" y="4764429"/>
              <a:ext cx="214052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500" dirty="0" smtClean="0">
                  <a:solidFill>
                    <a:srgbClr val="7E5D00"/>
                  </a:solidFill>
                  <a:latin typeface="+mj-lt"/>
                </a:rPr>
                <a:t>False negatives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15616" y="2420888"/>
              <a:ext cx="205165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500" dirty="0" smtClean="0">
                  <a:solidFill>
                    <a:srgbClr val="AC0000"/>
                  </a:solidFill>
                  <a:latin typeface="+mj-lt"/>
                </a:rPr>
                <a:t>False positives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72000" y="2420888"/>
              <a:ext cx="1976247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500" dirty="0" smtClean="0">
                  <a:solidFill>
                    <a:srgbClr val="004800"/>
                  </a:solidFill>
                  <a:latin typeface="+mj-lt"/>
                </a:rPr>
                <a:t>True positives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04973" y="6174182"/>
              <a:ext cx="14625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0" dirty="0" smtClean="0">
                  <a:latin typeface="+mj-lt"/>
                </a:rPr>
                <a:t>Observed </a:t>
              </a:r>
              <a:r>
                <a:rPr lang="en-GB" dirty="0" err="1" smtClean="0">
                  <a:latin typeface="+mj-lt"/>
                </a:rPr>
                <a:t>pK</a:t>
              </a:r>
              <a:r>
                <a:rPr lang="en-GB" baseline="-25000" dirty="0" err="1" smtClean="0">
                  <a:latin typeface="+mj-lt"/>
                </a:rPr>
                <a:t>i</a:t>
              </a:r>
              <a:endParaRPr lang="en-GB" baseline="-25000" dirty="0">
                <a:latin typeface="+mj-lt"/>
              </a:endParaRPr>
            </a:p>
          </p:txBody>
        </p:sp>
      </p:grpSp>
      <p:cxnSp>
        <p:nvCxnSpPr>
          <p:cNvPr id="17" name="Straight Connector 16"/>
          <p:cNvCxnSpPr/>
          <p:nvPr/>
        </p:nvCxnSpPr>
        <p:spPr>
          <a:xfrm>
            <a:off x="1187624" y="3140968"/>
            <a:ext cx="59046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1464242" y="4137666"/>
            <a:ext cx="333519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932040" y="1340768"/>
            <a:ext cx="4067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C00000"/>
                </a:solidFill>
                <a:latin typeface="+mj-lt"/>
              </a:rPr>
              <a:t>R</a:t>
            </a:r>
            <a:r>
              <a:rPr lang="en-GB" sz="3200" baseline="30000" dirty="0" smtClean="0">
                <a:solidFill>
                  <a:srgbClr val="C00000"/>
                </a:solidFill>
                <a:latin typeface="+mj-lt"/>
              </a:rPr>
              <a:t>2</a:t>
            </a:r>
            <a:r>
              <a:rPr lang="en-GB" sz="3200" dirty="0" smtClean="0">
                <a:solidFill>
                  <a:srgbClr val="C00000"/>
                </a:solidFill>
                <a:latin typeface="+mj-lt"/>
              </a:rPr>
              <a:t> = 0.471</a:t>
            </a:r>
          </a:p>
          <a:p>
            <a:r>
              <a:rPr lang="en-GB" sz="3200" dirty="0" smtClean="0">
                <a:solidFill>
                  <a:srgbClr val="C00000"/>
                </a:solidFill>
                <a:latin typeface="+mj-lt"/>
              </a:rPr>
              <a:t>Spearman’s ρ = 0.662</a:t>
            </a:r>
            <a:endParaRPr lang="en-GB" sz="32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Stock_000012221240Small.jpg"/>
          <p:cNvPicPr>
            <a:picLocks noChangeAspect="1"/>
          </p:cNvPicPr>
          <p:nvPr/>
        </p:nvPicPr>
        <p:blipFill>
          <a:blip r:embed="rId2" cstate="print"/>
          <a:srcRect l="20075" t="25850" r="25588" b="17451"/>
          <a:stretch>
            <a:fillRect/>
          </a:stretch>
        </p:blipFill>
        <p:spPr>
          <a:xfrm>
            <a:off x="-7885384" y="-8340405"/>
            <a:ext cx="21314368" cy="166808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852936"/>
            <a:ext cx="2448272" cy="244827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4" name="Picture 13" descr="ist2_12698137-molecules cop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3573016"/>
            <a:ext cx="816951" cy="792088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609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/>
          <a:lstStyle/>
          <a:p>
            <a:r>
              <a:rPr lang="en-GB" dirty="0" smtClean="0"/>
              <a:t>INDDEx™ </a:t>
            </a:r>
            <a:r>
              <a:rPr lang="en-GB" dirty="0" smtClean="0"/>
              <a:t>vs. ISE</a:t>
            </a:r>
            <a:endParaRPr lang="en-GB" dirty="0"/>
          </a:p>
        </p:txBody>
      </p:sp>
      <p:pic>
        <p:nvPicPr>
          <p:cNvPr id="4" name="Picture 3" descr="INDDEX_scatter_plot.png"/>
          <p:cNvPicPr>
            <a:picLocks noChangeAspect="1"/>
          </p:cNvPicPr>
          <p:nvPr/>
        </p:nvPicPr>
        <p:blipFill>
          <a:blip r:embed="rId2" cstate="print"/>
          <a:srcRect t="6401"/>
          <a:stretch>
            <a:fillRect/>
          </a:stretch>
        </p:blipFill>
        <p:spPr>
          <a:xfrm>
            <a:off x="251520" y="2169368"/>
            <a:ext cx="4499992" cy="4211960"/>
          </a:xfrm>
          <a:prstGeom prst="rect">
            <a:avLst/>
          </a:prstGeom>
        </p:spPr>
      </p:pic>
      <p:pic>
        <p:nvPicPr>
          <p:cNvPr id="5" name="Picture 4" descr="bioassay1458_cv5_indexe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0519" y="2313384"/>
            <a:ext cx="4355977" cy="36724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707119" y="3811576"/>
            <a:ext cx="19985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0" dirty="0" smtClean="0">
                <a:latin typeface="+mj-lt"/>
              </a:rPr>
              <a:t>Predicted </a:t>
            </a:r>
            <a:r>
              <a:rPr lang="en-GB" b="0" dirty="0" err="1" smtClean="0">
                <a:latin typeface="+mj-lt"/>
              </a:rPr>
              <a:t>pK</a:t>
            </a:r>
            <a:r>
              <a:rPr lang="en-GB" b="0" baseline="-25000" dirty="0" err="1" smtClean="0">
                <a:latin typeface="+mj-lt"/>
              </a:rPr>
              <a:t>i</a:t>
            </a:r>
            <a:endParaRPr lang="en-GB" b="0" baseline="-250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9712" y="6021288"/>
            <a:ext cx="14625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0" dirty="0" smtClean="0">
                <a:latin typeface="+mj-lt"/>
              </a:rPr>
              <a:t>Observed </a:t>
            </a:r>
            <a:r>
              <a:rPr lang="en-GB" dirty="0" err="1" smtClean="0">
                <a:latin typeface="+mj-lt"/>
              </a:rPr>
              <a:t>pK</a:t>
            </a:r>
            <a:r>
              <a:rPr lang="en-GB" baseline="-25000" dirty="0" err="1" smtClean="0">
                <a:latin typeface="+mj-lt"/>
              </a:rPr>
              <a:t>i</a:t>
            </a:r>
            <a:endParaRPr lang="en-GB" baseline="-250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3676076" y="3811577"/>
            <a:ext cx="19985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0" dirty="0" smtClean="0">
                <a:latin typeface="+mj-lt"/>
              </a:rPr>
              <a:t>Predicted </a:t>
            </a:r>
            <a:r>
              <a:rPr lang="en-GB" b="0" dirty="0" err="1" smtClean="0">
                <a:latin typeface="+mj-lt"/>
              </a:rPr>
              <a:t>pK</a:t>
            </a:r>
            <a:r>
              <a:rPr lang="en-GB" b="0" baseline="-25000" dirty="0" err="1" smtClean="0">
                <a:latin typeface="+mj-lt"/>
              </a:rPr>
              <a:t>i</a:t>
            </a:r>
            <a:endParaRPr lang="en-GB" b="0" baseline="-250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44208" y="5877272"/>
            <a:ext cx="86409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6277772" y="6021288"/>
            <a:ext cx="14625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0" dirty="0" smtClean="0">
                <a:latin typeface="+mj-lt"/>
              </a:rPr>
              <a:t>Observed </a:t>
            </a:r>
            <a:r>
              <a:rPr lang="en-GB" dirty="0" err="1" smtClean="0">
                <a:latin typeface="+mj-lt"/>
              </a:rPr>
              <a:t>pK</a:t>
            </a:r>
            <a:r>
              <a:rPr lang="en-GB" baseline="-25000" dirty="0" err="1" smtClean="0">
                <a:latin typeface="+mj-lt"/>
              </a:rPr>
              <a:t>i</a:t>
            </a:r>
            <a:endParaRPr lang="en-GB" baseline="-250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5576" y="1772816"/>
            <a:ext cx="406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C00000"/>
                </a:solidFill>
                <a:latin typeface="+mj-lt"/>
              </a:rPr>
              <a:t>Spearman’s ρ = 0.662</a:t>
            </a:r>
            <a:endParaRPr lang="en-GB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32040" y="1772816"/>
            <a:ext cx="406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C00000"/>
                </a:solidFill>
                <a:latin typeface="+mj-lt"/>
              </a:rPr>
              <a:t>Spearman’s ρ = 0.516</a:t>
            </a:r>
            <a:endParaRPr lang="en-GB" sz="32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007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5987008" cy="1143000"/>
          </a:xfrm>
        </p:spPr>
        <p:txBody>
          <a:bodyPr/>
          <a:lstStyle/>
          <a:p>
            <a:r>
              <a:rPr lang="en-GB" dirty="0" smtClean="0"/>
              <a:t>INDDEx™ </a:t>
            </a:r>
            <a:r>
              <a:rPr lang="en-GB" dirty="0" smtClean="0"/>
              <a:t>vs. ISE</a:t>
            </a:r>
            <a:endParaRPr lang="en-GB" dirty="0"/>
          </a:p>
        </p:txBody>
      </p:sp>
      <p:pic>
        <p:nvPicPr>
          <p:cNvPr id="4" name="Content Placeholder 3" descr="INDDEx_ROC_plot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7812" b="1562"/>
          <a:stretch>
            <a:fillRect/>
          </a:stretch>
        </p:blipFill>
        <p:spPr>
          <a:xfrm>
            <a:off x="238370" y="2348880"/>
            <a:ext cx="4370141" cy="3960440"/>
          </a:xfrm>
        </p:spPr>
      </p:pic>
      <p:pic>
        <p:nvPicPr>
          <p:cNvPr id="7" name="Picture 6" descr="bioassay1458_roc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5392" y="2466824"/>
            <a:ext cx="4279096" cy="34824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707119" y="3739568"/>
            <a:ext cx="19985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0" dirty="0" smtClean="0">
                <a:latin typeface="+mj-lt"/>
              </a:rPr>
              <a:t>True positive rate</a:t>
            </a:r>
            <a:endParaRPr lang="en-GB" b="0" baseline="-250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1680" y="6021288"/>
            <a:ext cx="18660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0" dirty="0" smtClean="0">
                <a:latin typeface="+mj-lt"/>
              </a:rPr>
              <a:t>False positive rate</a:t>
            </a:r>
            <a:endParaRPr lang="en-GB" baseline="-25000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12160" y="5805264"/>
            <a:ext cx="122413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6036163" y="6021288"/>
            <a:ext cx="18660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0" dirty="0" smtClean="0">
                <a:latin typeface="+mj-lt"/>
              </a:rPr>
              <a:t>False positive rate</a:t>
            </a:r>
            <a:endParaRPr lang="en-GB" baseline="-250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3637363" y="3739568"/>
            <a:ext cx="19985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0" dirty="0" smtClean="0">
                <a:latin typeface="+mj-lt"/>
              </a:rPr>
              <a:t>True positive rate</a:t>
            </a:r>
            <a:endParaRPr lang="en-GB" b="0" baseline="-25000" dirty="0">
              <a:latin typeface="+mj-lt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678876"/>
              </p:ext>
            </p:extLst>
          </p:nvPr>
        </p:nvGraphicFramePr>
        <p:xfrm>
          <a:off x="476837" y="189920"/>
          <a:ext cx="6096000" cy="2225040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GB" dirty="0" smtClean="0">
                          <a:latin typeface="+mj-lt"/>
                        </a:rPr>
                        <a:t>Enrichment portion</a:t>
                      </a:r>
                      <a:endParaRPr lang="en-GB" dirty="0">
                        <a:latin typeface="+mj-lt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dirty="0" smtClean="0">
                          <a:latin typeface="+mj-lt"/>
                        </a:rPr>
                        <a:t>Number of actives</a:t>
                      </a:r>
                      <a:endParaRPr lang="en-GB" dirty="0">
                        <a:latin typeface="+mj-lt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+mj-lt"/>
                        </a:rPr>
                        <a:t>Area under </a:t>
                      </a:r>
                      <a:r>
                        <a:rPr lang="en-GB" smtClean="0">
                          <a:latin typeface="+mj-lt"/>
                        </a:rPr>
                        <a:t>the ROC</a:t>
                      </a:r>
                      <a:endParaRPr lang="en-GB" dirty="0" smtClean="0"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GB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INDDEx™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GB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ISE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+mj-lt"/>
                        </a:rPr>
                        <a:t>Top 1%</a:t>
                      </a:r>
                      <a:endParaRPr lang="en-GB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+mj-lt"/>
                        </a:rPr>
                        <a:t>6</a:t>
                      </a:r>
                      <a:endParaRPr lang="en-GB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 smtClean="0">
                          <a:latin typeface="+mj-lt"/>
                        </a:rPr>
                        <a:t>0.912</a:t>
                      </a:r>
                      <a:endParaRPr kumimoji="0" lang="en-GB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+mj-lt"/>
                        </a:rPr>
                        <a:t>0.883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Top 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+mj-lt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-GB" sz="1800" b="0" dirty="0" smtClean="0">
                          <a:latin typeface="+mj-lt"/>
                        </a:rPr>
                        <a:t>0.830</a:t>
                      </a:r>
                      <a:endParaRPr kumimoji="0" lang="en-GB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+mj-lt"/>
                        </a:rPr>
                        <a:t>0.768</a:t>
                      </a:r>
                      <a:endParaRPr lang="en-GB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Top 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+mj-lt"/>
                        </a:rPr>
                        <a:t>47</a:t>
                      </a:r>
                      <a:endParaRPr lang="en-GB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 smtClean="0">
                          <a:latin typeface="+mj-lt"/>
                        </a:rPr>
                        <a:t>0.814</a:t>
                      </a:r>
                      <a:endParaRPr kumimoji="0" lang="en-GB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+mj-lt"/>
                        </a:rPr>
                        <a:t>0.718</a:t>
                      </a:r>
                      <a:endParaRPr lang="en-GB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Top 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+mj-lt"/>
                        </a:rPr>
                        <a:t>232</a:t>
                      </a:r>
                      <a:endParaRPr lang="en-GB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-GB" sz="1800" b="0" dirty="0" smtClean="0">
                          <a:latin typeface="+mj-lt"/>
                        </a:rPr>
                        <a:t>0.892 </a:t>
                      </a:r>
                      <a:endParaRPr kumimoji="0" lang="en-GB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+mj-lt"/>
                        </a:rPr>
                        <a:t>0.812</a:t>
                      </a:r>
                      <a:endParaRPr lang="en-GB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6831482" y="963886"/>
            <a:ext cx="2421038" cy="1210781"/>
            <a:chOff x="6588224" y="963886"/>
            <a:chExt cx="2421038" cy="1210781"/>
          </a:xfrm>
        </p:grpSpPr>
        <p:cxnSp>
          <p:nvCxnSpPr>
            <p:cNvPr id="15" name="Straight Connector 14"/>
            <p:cNvCxnSpPr/>
            <p:nvPr/>
          </p:nvCxnSpPr>
          <p:spPr bwMode="auto">
            <a:xfrm>
              <a:off x="6588224" y="1124744"/>
              <a:ext cx="720080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6588224" y="2018457"/>
              <a:ext cx="720080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6588224" y="1412776"/>
              <a:ext cx="720080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6588224" y="1700808"/>
              <a:ext cx="720080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23" name="Group 22"/>
            <p:cNvGrpSpPr/>
            <p:nvPr/>
          </p:nvGrpSpPr>
          <p:grpSpPr>
            <a:xfrm>
              <a:off x="7296022" y="963886"/>
              <a:ext cx="1713240" cy="1210781"/>
              <a:chOff x="7430760" y="930206"/>
              <a:chExt cx="1713240" cy="1210781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7452320" y="930206"/>
                <a:ext cx="8268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0" dirty="0" smtClean="0">
                    <a:latin typeface="+mj-lt"/>
                  </a:rPr>
                  <a:t>Top 1% </a:t>
                </a:r>
                <a:endParaRPr lang="en-GB" sz="1600" b="0" dirty="0">
                  <a:latin typeface="+mj-lt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446479" y="1230938"/>
                <a:ext cx="8268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0" dirty="0" smtClean="0">
                    <a:latin typeface="+mj-lt"/>
                  </a:rPr>
                  <a:t>Top 5% </a:t>
                </a:r>
                <a:endParaRPr lang="en-GB" sz="1600" b="0" dirty="0">
                  <a:latin typeface="+mj-lt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430760" y="1506270"/>
                <a:ext cx="93108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0" dirty="0" smtClean="0">
                    <a:latin typeface="+mj-lt"/>
                  </a:rPr>
                  <a:t>Top 10% </a:t>
                </a:r>
                <a:endParaRPr lang="en-GB" sz="1600" b="0" dirty="0">
                  <a:latin typeface="+mj-lt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452320" y="1802433"/>
                <a:ext cx="16916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b="0" dirty="0" smtClean="0">
                    <a:latin typeface="+mj-lt"/>
                  </a:rPr>
                  <a:t>Active/Inactive </a:t>
                </a:r>
                <a:endParaRPr lang="en-GB" sz="1600" b="0" dirty="0">
                  <a:latin typeface="+mj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9239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SIRT2 inhibition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 smtClean="0">
                <a:latin typeface="+mj-lt"/>
              </a:rPr>
              <a:t>SIRT2 is NAD-dependent deacetylase sirtuin-2.</a:t>
            </a:r>
          </a:p>
          <a:p>
            <a:r>
              <a:rPr lang="en-GB" sz="3600" dirty="0" smtClean="0">
                <a:latin typeface="+mj-lt"/>
              </a:rPr>
              <a:t>3 chains, each one a domain.</a:t>
            </a:r>
          </a:p>
          <a:p>
            <a:r>
              <a:rPr lang="en-GB" sz="3600" dirty="0" smtClean="0">
                <a:latin typeface="+mj-lt"/>
              </a:rPr>
              <a:t>Inhibition can cause apoptosis in cancer cell lines (Li, </a:t>
            </a:r>
            <a:r>
              <a:rPr lang="en-GB" sz="3600" i="1" dirty="0" smtClean="0">
                <a:latin typeface="+mj-lt"/>
              </a:rPr>
              <a:t>Genes Cells</a:t>
            </a:r>
            <a:r>
              <a:rPr lang="en-GB" sz="3600" dirty="0" smtClean="0">
                <a:latin typeface="+mj-lt"/>
              </a:rPr>
              <a:t>, 2011).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2364872"/>
          </a:xfrm>
        </p:spPr>
        <p:txBody>
          <a:bodyPr>
            <a:normAutofit/>
          </a:bodyPr>
          <a:lstStyle/>
          <a:p>
            <a:r>
              <a:rPr lang="en-GB" sz="4000" dirty="0" smtClean="0">
                <a:latin typeface="Arial" pitchFamily="34" charset="0"/>
                <a:cs typeface="Arial" pitchFamily="34" charset="0"/>
              </a:rPr>
              <a:t>Molecules found by </a:t>
            </a:r>
            <a:r>
              <a:rPr lang="en-GB" sz="4000" i="1" dirty="0" smtClean="0">
                <a:latin typeface="Arial" pitchFamily="34" charset="0"/>
                <a:cs typeface="Arial" pitchFamily="34" charset="0"/>
              </a:rPr>
              <a:t>in vitro </a:t>
            </a:r>
            <a:r>
              <a:rPr lang="en-GB" sz="4000" dirty="0" smtClean="0">
                <a:latin typeface="Arial" pitchFamily="34" charset="0"/>
                <a:cs typeface="Arial" pitchFamily="34" charset="0"/>
              </a:rPr>
              <a:t>tests to have some low activity against SIRT2</a:t>
            </a:r>
            <a:endParaRPr lang="en-GB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Users\Christopher Reynolds\Desktop\Paolos_data\Compounds\splitomicin_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1" t="5585" b="7183"/>
          <a:stretch/>
        </p:blipFill>
        <p:spPr bwMode="auto">
          <a:xfrm>
            <a:off x="3419872" y="4723375"/>
            <a:ext cx="1980220" cy="165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hristopher Reynolds\Desktop\Paolos_data\Compounds\AGK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08" b="25692"/>
          <a:stretch/>
        </p:blipFill>
        <p:spPr bwMode="auto">
          <a:xfrm>
            <a:off x="467544" y="3284984"/>
            <a:ext cx="2934241" cy="124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Christopher Reynolds\Desktop\Paolos_data\Compounds\9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4" b="17754"/>
          <a:stretch/>
        </p:blipFill>
        <p:spPr bwMode="auto">
          <a:xfrm>
            <a:off x="5508104" y="3356992"/>
            <a:ext cx="2555454" cy="93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32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bone carto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2298" y="0"/>
            <a:ext cx="8436166" cy="6858000"/>
          </a:xfrm>
          <a:prstGeom prst="rect">
            <a:avLst/>
          </a:prstGeom>
        </p:spPr>
      </p:pic>
      <p:pic>
        <p:nvPicPr>
          <p:cNvPr id="6" name="Picture 5" descr="surfac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200" y="0"/>
            <a:ext cx="8436166" cy="6858000"/>
          </a:xfrm>
          <a:prstGeom prst="rect">
            <a:avLst/>
          </a:prstGeom>
        </p:spPr>
      </p:pic>
      <p:pic>
        <p:nvPicPr>
          <p:cNvPr id="5" name="Picture 4" descr="surface with mo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200" y="0"/>
            <a:ext cx="8436166" cy="68580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67544" y="0"/>
            <a:ext cx="8388424" cy="1124744"/>
          </a:xfrm>
        </p:spPr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Predicted molecules docked against modelled SIRT2 protein structure using GOLD™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67544" y="5808632"/>
            <a:ext cx="8388424" cy="122076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85750" indent="-285750">
              <a:spcBef>
                <a:spcPct val="20000"/>
              </a:spcBef>
              <a:buClr>
                <a:schemeClr val="accent3"/>
              </a:buClr>
              <a:buSzPct val="95000"/>
              <a:buFont typeface="Arial" pitchFamily="34" charset="0"/>
              <a:buChar char="•"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Predicted molecules </a:t>
            </a:r>
            <a:r>
              <a:rPr lang="en-GB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with best docking scores purchased and sent for testing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latin typeface="+mj-lt"/>
              </a:rPr>
              <a:t>INDDEx™ </a:t>
            </a:r>
            <a:r>
              <a:rPr lang="en-GB" dirty="0" smtClean="0">
                <a:latin typeface="+mj-lt"/>
              </a:rPr>
              <a:t>validated against other methods. Comparable results.</a:t>
            </a:r>
          </a:p>
          <a:p>
            <a:r>
              <a:rPr lang="en-GB" dirty="0" smtClean="0">
                <a:latin typeface="+mj-lt"/>
              </a:rPr>
              <a:t>Future testing will compare with a whole group of virtual screening methods on Directory of Useful Decoys dataset.</a:t>
            </a:r>
          </a:p>
          <a:p>
            <a:r>
              <a:rPr lang="en-GB" dirty="0" smtClean="0">
                <a:latin typeface="+mj-lt"/>
              </a:rPr>
              <a:t>Potential new drug leads found for SIRT2 protein – waiting for results of </a:t>
            </a:r>
            <a:r>
              <a:rPr lang="en-GB" i="1" dirty="0" smtClean="0">
                <a:latin typeface="+mj-lt"/>
              </a:rPr>
              <a:t>in vitro </a:t>
            </a:r>
            <a:r>
              <a:rPr lang="en-GB" dirty="0" smtClean="0">
                <a:latin typeface="+mj-lt"/>
              </a:rPr>
              <a:t>testing.</a:t>
            </a:r>
          </a:p>
          <a:p>
            <a:r>
              <a:rPr lang="en-GB" dirty="0" smtClean="0">
                <a:latin typeface="+mj-lt"/>
              </a:rPr>
              <a:t>Virtual synthesis working. Testing of virtual synthesis still to be done.</a:t>
            </a:r>
            <a:endParaRPr lang="en-GB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716016" y="1844824"/>
            <a:ext cx="4464496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600" lvl="1" indent="-457200"/>
            <a:r>
              <a:rPr lang="en-GB" sz="2900" b="1" dirty="0" smtClean="0">
                <a:solidFill>
                  <a:srgbClr val="1B7D87"/>
                </a:solidFill>
                <a:latin typeface="+mj-lt"/>
              </a:rPr>
              <a:t>Reaction Database</a:t>
            </a:r>
            <a:br>
              <a:rPr lang="en-GB" sz="2900" b="1" dirty="0" smtClean="0">
                <a:solidFill>
                  <a:srgbClr val="1B7D87"/>
                </a:solidFill>
                <a:latin typeface="+mj-lt"/>
              </a:rPr>
            </a:br>
            <a:r>
              <a:rPr lang="en-GB" sz="2600" dirty="0">
                <a:latin typeface="+mj-lt"/>
              </a:rPr>
              <a:t>ChemAxon</a:t>
            </a:r>
          </a:p>
          <a:p>
            <a:pPr marL="273600" lvl="1" indent="-457200"/>
            <a:r>
              <a:rPr lang="en-GB" sz="2900" b="1" dirty="0" smtClean="0">
                <a:solidFill>
                  <a:srgbClr val="1B7D87"/>
                </a:solidFill>
                <a:latin typeface="+mj-lt"/>
              </a:rPr>
              <a:t>Progress </a:t>
            </a:r>
            <a:r>
              <a:rPr lang="en-GB" sz="2900" b="1" dirty="0" smtClean="0">
                <a:solidFill>
                  <a:srgbClr val="1B7D87"/>
                </a:solidFill>
                <a:latin typeface="+mj-lt"/>
              </a:rPr>
              <a:t>Review Panel</a:t>
            </a:r>
            <a:br>
              <a:rPr lang="en-GB" sz="2900" b="1" dirty="0" smtClean="0">
                <a:solidFill>
                  <a:srgbClr val="1B7D87"/>
                </a:solidFill>
                <a:latin typeface="+mj-lt"/>
              </a:rPr>
            </a:br>
            <a:r>
              <a:rPr lang="en-GB" sz="2600" dirty="0" smtClean="0">
                <a:latin typeface="+mj-lt"/>
              </a:rPr>
              <a:t>Paul Freemont</a:t>
            </a:r>
            <a:br>
              <a:rPr lang="en-GB" sz="2600" dirty="0" smtClean="0">
                <a:latin typeface="+mj-lt"/>
              </a:rPr>
            </a:br>
            <a:r>
              <a:rPr lang="en-GB" sz="2600" dirty="0" smtClean="0">
                <a:latin typeface="+mj-lt"/>
              </a:rPr>
              <a:t>Simon Colton</a:t>
            </a:r>
            <a:endParaRPr lang="en-GB" sz="2900" b="1" dirty="0" smtClean="0">
              <a:solidFill>
                <a:srgbClr val="1B7D87"/>
              </a:solidFill>
              <a:latin typeface="+mj-lt"/>
            </a:endParaRPr>
          </a:p>
          <a:p>
            <a:pPr marL="273600" indent="-457200"/>
            <a:r>
              <a:rPr lang="en-GB" sz="2900" b="1" dirty="0" smtClean="0">
                <a:solidFill>
                  <a:srgbClr val="1B7D87"/>
                </a:solidFill>
                <a:latin typeface="+mj-lt"/>
              </a:rPr>
              <a:t>Imagery</a:t>
            </a:r>
            <a:br>
              <a:rPr lang="en-GB" sz="2900" b="1" dirty="0" smtClean="0">
                <a:solidFill>
                  <a:srgbClr val="1B7D87"/>
                </a:solidFill>
                <a:latin typeface="+mj-lt"/>
              </a:rPr>
            </a:br>
            <a:r>
              <a:rPr lang="en-GB" sz="2600" dirty="0" smtClean="0">
                <a:latin typeface="+mj-lt"/>
              </a:rPr>
              <a:t>Wikimedia Commons</a:t>
            </a:r>
            <a:br>
              <a:rPr lang="en-GB" sz="2600" dirty="0" smtClean="0">
                <a:latin typeface="+mj-lt"/>
              </a:rPr>
            </a:br>
            <a:r>
              <a:rPr lang="en-GB" sz="2600" dirty="0" err="1" smtClean="0">
                <a:latin typeface="+mj-lt"/>
              </a:rPr>
              <a:t>iStockPhoto</a:t>
            </a:r>
            <a:r>
              <a:rPr lang="en-GB" sz="2600" dirty="0" smtClean="0">
                <a:latin typeface="+mj-lt"/>
              </a:rPr>
              <a:t>®</a:t>
            </a:r>
          </a:p>
          <a:p>
            <a:pPr marL="273600" lvl="1" indent="-457200"/>
            <a:r>
              <a:rPr lang="en-GB" sz="2900" b="1" dirty="0" smtClean="0">
                <a:solidFill>
                  <a:srgbClr val="1B7D87"/>
                </a:solidFill>
                <a:latin typeface="+mj-lt"/>
              </a:rPr>
              <a:t>Funding</a:t>
            </a:r>
            <a:br>
              <a:rPr lang="en-GB" sz="2900" b="1" dirty="0" smtClean="0">
                <a:solidFill>
                  <a:srgbClr val="1B7D87"/>
                </a:solidFill>
                <a:latin typeface="+mj-lt"/>
              </a:rPr>
            </a:br>
            <a:r>
              <a:rPr lang="en-GB" sz="2600" dirty="0" smtClean="0">
                <a:latin typeface="+mj-lt"/>
              </a:rPr>
              <a:t>BBSRC</a:t>
            </a:r>
            <a:br>
              <a:rPr lang="en-GB" sz="2600" dirty="0" smtClean="0">
                <a:latin typeface="+mj-lt"/>
              </a:rPr>
            </a:br>
            <a:r>
              <a:rPr lang="en-GB" sz="2600" dirty="0" smtClean="0">
                <a:latin typeface="+mj-lt"/>
              </a:rPr>
              <a:t>Equinox </a:t>
            </a:r>
            <a:r>
              <a:rPr lang="en-GB" sz="2600" dirty="0" err="1" smtClean="0">
                <a:latin typeface="+mj-lt"/>
              </a:rPr>
              <a:t>Pharma</a:t>
            </a:r>
            <a:endParaRPr lang="en-GB" sz="2600" dirty="0" smtClean="0">
              <a:latin typeface="+mj-lt"/>
            </a:endParaRPr>
          </a:p>
          <a:p>
            <a:pPr marL="273600" lvl="1" indent="-457200"/>
            <a:endParaRPr lang="en-GB" sz="2600" dirty="0" smtClean="0">
              <a:latin typeface="+mj-lt"/>
            </a:endParaRPr>
          </a:p>
        </p:txBody>
      </p: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5291073"/>
            <a:ext cx="2160240" cy="787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/>
          <a:lstStyle/>
          <a:p>
            <a:r>
              <a:rPr lang="en-GB" dirty="0" smtClean="0"/>
              <a:t>Acknowledgments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4618856" cy="4389120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GB" sz="2600" dirty="0" smtClean="0">
                <a:latin typeface="+mj-lt"/>
              </a:rPr>
              <a:t>Mike Sternberg</a:t>
            </a:r>
            <a:br>
              <a:rPr lang="en-GB" sz="2600" dirty="0" smtClean="0">
                <a:latin typeface="+mj-lt"/>
              </a:rPr>
            </a:br>
            <a:r>
              <a:rPr lang="en-GB" sz="2600" dirty="0" smtClean="0">
                <a:latin typeface="+mj-lt"/>
              </a:rPr>
              <a:t>Stephen </a:t>
            </a:r>
            <a:r>
              <a:rPr lang="en-GB" sz="2600" dirty="0" err="1" smtClean="0">
                <a:latin typeface="+mj-lt"/>
              </a:rPr>
              <a:t>Muggleton</a:t>
            </a:r>
            <a:r>
              <a:rPr lang="en-GB" sz="2600" dirty="0" smtClean="0">
                <a:latin typeface="+mj-lt"/>
              </a:rPr>
              <a:t/>
            </a:r>
            <a:br>
              <a:rPr lang="en-GB" sz="2600" dirty="0" smtClean="0">
                <a:latin typeface="+mj-lt"/>
              </a:rPr>
            </a:br>
            <a:r>
              <a:rPr lang="en-GB" sz="2600" dirty="0" smtClean="0">
                <a:latin typeface="+mj-lt"/>
              </a:rPr>
              <a:t>Ata </a:t>
            </a:r>
            <a:r>
              <a:rPr lang="en-GB" sz="2600" dirty="0" err="1" smtClean="0">
                <a:latin typeface="+mj-lt"/>
              </a:rPr>
              <a:t>Amini</a:t>
            </a:r>
            <a:endParaRPr lang="en-GB" sz="2600" dirty="0" smtClean="0">
              <a:latin typeface="+mj-lt"/>
            </a:endParaRPr>
          </a:p>
          <a:p>
            <a:pPr indent="-457200">
              <a:buNone/>
            </a:pPr>
            <a:r>
              <a:rPr lang="en-GB" sz="2900" b="1" dirty="0" smtClean="0">
                <a:solidFill>
                  <a:srgbClr val="1B7D87"/>
                </a:solidFill>
                <a:latin typeface="+mj-lt"/>
              </a:rPr>
              <a:t>SIRT2 drug design</a:t>
            </a:r>
            <a:br>
              <a:rPr lang="en-GB" sz="2900" b="1" dirty="0" smtClean="0">
                <a:solidFill>
                  <a:srgbClr val="1B7D87"/>
                </a:solidFill>
                <a:latin typeface="+mj-lt"/>
              </a:rPr>
            </a:br>
            <a:r>
              <a:rPr lang="en-GB" sz="2600" dirty="0" smtClean="0">
                <a:latin typeface="+mj-lt"/>
              </a:rPr>
              <a:t>Paolo Di </a:t>
            </a:r>
            <a:r>
              <a:rPr lang="en-GB" sz="2600" dirty="0" err="1" smtClean="0">
                <a:latin typeface="+mj-lt"/>
              </a:rPr>
              <a:t>Fruscia</a:t>
            </a:r>
            <a:r>
              <a:rPr lang="en-GB" dirty="0" smtClean="0">
                <a:latin typeface="+mj-lt"/>
              </a:rPr>
              <a:t/>
            </a:r>
            <a:br>
              <a:rPr lang="en-GB" dirty="0" smtClean="0">
                <a:latin typeface="+mj-lt"/>
              </a:rPr>
            </a:br>
            <a:r>
              <a:rPr lang="en-GB" sz="2600" dirty="0" smtClean="0">
                <a:latin typeface="+mj-lt"/>
              </a:rPr>
              <a:t>Matt </a:t>
            </a:r>
            <a:r>
              <a:rPr lang="en-GB" sz="2600" dirty="0" err="1" smtClean="0">
                <a:latin typeface="+mj-lt"/>
              </a:rPr>
              <a:t>Fuchter</a:t>
            </a:r>
            <a:r>
              <a:rPr lang="en-GB" dirty="0" smtClean="0">
                <a:latin typeface="+mj-lt"/>
              </a:rPr>
              <a:t/>
            </a:r>
            <a:br>
              <a:rPr lang="en-GB" dirty="0" smtClean="0">
                <a:latin typeface="+mj-lt"/>
              </a:rPr>
            </a:br>
            <a:r>
              <a:rPr lang="en-GB" sz="2600" dirty="0" smtClean="0">
                <a:latin typeface="+mj-lt"/>
              </a:rPr>
              <a:t>Eric Lam</a:t>
            </a:r>
          </a:p>
          <a:p>
            <a:pPr indent="-457200">
              <a:buNone/>
            </a:pPr>
            <a:r>
              <a:rPr lang="en-GB" sz="2900" b="1" dirty="0" smtClean="0">
                <a:solidFill>
                  <a:srgbClr val="1B7D87"/>
                </a:solidFill>
                <a:latin typeface="+mj-lt"/>
              </a:rPr>
              <a:t>ISE comparison</a:t>
            </a:r>
            <a:r>
              <a:rPr lang="en-GB" dirty="0" smtClean="0">
                <a:latin typeface="+mj-lt"/>
              </a:rPr>
              <a:t/>
            </a:r>
            <a:br>
              <a:rPr lang="en-GB" dirty="0" smtClean="0">
                <a:latin typeface="+mj-lt"/>
              </a:rPr>
            </a:br>
            <a:r>
              <a:rPr lang="en-GB" dirty="0" err="1" smtClean="0">
                <a:latin typeface="+mj-lt"/>
              </a:rPr>
              <a:t>Amiram</a:t>
            </a:r>
            <a:r>
              <a:rPr lang="en-GB" dirty="0" smtClean="0">
                <a:latin typeface="+mj-lt"/>
              </a:rPr>
              <a:t> </a:t>
            </a:r>
            <a:r>
              <a:rPr lang="en-GB" dirty="0" err="1" smtClean="0">
                <a:latin typeface="+mj-lt"/>
              </a:rPr>
              <a:t>Goldblum</a:t>
            </a:r>
            <a:r>
              <a:rPr lang="en-GB" dirty="0" smtClean="0">
                <a:latin typeface="+mj-lt"/>
              </a:rPr>
              <a:t/>
            </a:r>
            <a:br>
              <a:rPr lang="en-GB" dirty="0" smtClean="0">
                <a:latin typeface="+mj-lt"/>
              </a:rPr>
            </a:br>
            <a:r>
              <a:rPr lang="en-GB" dirty="0" smtClean="0">
                <a:latin typeface="+mj-lt"/>
              </a:rPr>
              <a:t>David Marcus</a:t>
            </a:r>
            <a:endParaRPr lang="en-GB" sz="2600" dirty="0" smtClean="0">
              <a:latin typeface="+mj-lt"/>
            </a:endParaRP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4829858"/>
            <a:ext cx="1517154" cy="46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446px-Commons-logo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7225" y="4032647"/>
            <a:ext cx="569231" cy="764505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9402" y="5949280"/>
            <a:ext cx="1333078" cy="658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488" y="1700808"/>
            <a:ext cx="1143000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687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7"/>
          <p:cNvSpPr/>
          <p:nvPr/>
        </p:nvSpPr>
        <p:spPr>
          <a:xfrm>
            <a:off x="-72008" y="-387424"/>
            <a:ext cx="9324528" cy="8388932"/>
          </a:xfrm>
          <a:prstGeom prst="hexagon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76200">
            <a:noFill/>
          </a:ln>
          <a:effectLst>
            <a:glow rad="139700">
              <a:schemeClr val="bg1">
                <a:lumMod val="65000"/>
                <a:alpha val="40000"/>
              </a:schemeClr>
            </a:glow>
          </a:effectLst>
          <a:scene3d>
            <a:camera prst="perspectiveRelaxed" fov="3000000">
              <a:rot lat="7200000" lon="0" rev="0"/>
            </a:camera>
            <a:lightRig rig="threePt" dir="t">
              <a:rot lat="0" lon="0" rev="4800000"/>
            </a:lightRig>
          </a:scene3d>
          <a:sp3d extrusionH="298450" prstMaterial="clear">
            <a:bevelT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29816"/>
            <a:ext cx="8229600" cy="1143000"/>
          </a:xfrm>
        </p:spPr>
        <p:txBody>
          <a:bodyPr/>
          <a:lstStyle/>
          <a:p>
            <a:r>
              <a:rPr lang="en-GB" dirty="0" smtClean="0"/>
              <a:t>Questions?</a:t>
            </a:r>
            <a:endParaRPr lang="en-GB" dirty="0"/>
          </a:p>
        </p:txBody>
      </p:sp>
      <p:sp>
        <p:nvSpPr>
          <p:cNvPr id="6" name="Oval 5"/>
          <p:cNvSpPr/>
          <p:nvPr/>
        </p:nvSpPr>
        <p:spPr>
          <a:xfrm>
            <a:off x="2915816" y="1700808"/>
            <a:ext cx="3312368" cy="3312368"/>
          </a:xfrm>
          <a:prstGeom prst="ellipse">
            <a:avLst/>
          </a:prstGeom>
          <a:blipFill dpi="0" rotWithShape="1">
            <a:blip r:embed="rId2" cstate="print"/>
            <a:srcRect/>
            <a:stretch>
              <a:fillRect l="-9500" t="-9500" r="-9500" b="-9500"/>
            </a:stretch>
          </a:blipFill>
          <a:ln w="28575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perspectiveHeroicExtremeLeftFacing">
              <a:rot lat="1200000" lon="1800000" rev="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Chemical space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First two Principal component vectors of shape descriptors make a 2D plane.</a:t>
            </a:r>
          </a:p>
          <a:p>
            <a:r>
              <a:rPr lang="en-GB" dirty="0" smtClean="0"/>
              <a:t>Show positions of all approved drugs</a:t>
            </a:r>
          </a:p>
          <a:p>
            <a:r>
              <a:rPr lang="en-GB" dirty="0" smtClean="0"/>
              <a:t>Show positions of all the molecules in the ZINC database.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Searching for drugs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Databases </a:t>
            </a:r>
            <a:r>
              <a:rPr lang="en-GB" dirty="0"/>
              <a:t>of drug-like molecules are available, and virtual screening methods are available to scan them for potential drug leads, but the chemical space of available molecules is just a small part of the chemical space of all synthetically accessible molecules</a:t>
            </a:r>
            <a:r>
              <a:rPr lang="en-GB" dirty="0" smtClean="0"/>
              <a:t>.</a:t>
            </a:r>
          </a:p>
          <a:p>
            <a:r>
              <a:rPr lang="en-GB" dirty="0" smtClean="0"/>
              <a:t> Zinc </a:t>
            </a:r>
            <a:r>
              <a:rPr lang="en-GB" dirty="0"/>
              <a:t>holds </a:t>
            </a:r>
            <a:r>
              <a:rPr lang="en-GB" dirty="0" smtClean="0"/>
              <a:t>1.13e-53 fraction</a:t>
            </a:r>
            <a:endParaRPr lang="en-GB" dirty="0"/>
          </a:p>
          <a:p>
            <a:r>
              <a:rPr lang="en-GB" dirty="0" smtClean="0"/>
              <a:t>20 drops in a ml. 10^23 H atoms weigh 1 gram. 5x10^21 == H atoms to a ml. ~10^60 drops worth in the  chemical universe. 9.4 x 10^79 H atoms in the universe. </a:t>
            </a:r>
            <a:r>
              <a:rPr lang="en-GB" dirty="0"/>
              <a:t>Therefore, </a:t>
            </a:r>
            <a:r>
              <a:rPr lang="en-GB" dirty="0" smtClean="0"/>
              <a:t>2e+58 drops in universe.</a:t>
            </a:r>
          </a:p>
          <a:p>
            <a:r>
              <a:rPr lang="en-GB" dirty="0" smtClean="0"/>
              <a:t>Not a drop in the ocean… Drop in the universe.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4189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Stock_000012221240Sma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077072"/>
            <a:ext cx="864096" cy="864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4" name="Picture 13" descr="ist2_12698137-molecules cop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22182" y="4357431"/>
            <a:ext cx="216024" cy="20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9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Aim of this project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Method of searching for synthetically accessible molecules. </a:t>
            </a:r>
          </a:p>
          <a:p>
            <a:r>
              <a:rPr lang="en-GB" dirty="0" smtClean="0"/>
              <a:t>This project will take an existing logic based machine-learning approach.</a:t>
            </a:r>
          </a:p>
          <a:p>
            <a:r>
              <a:rPr lang="en-GB" dirty="0" smtClean="0"/>
              <a:t>Further validate this methodology</a:t>
            </a:r>
          </a:p>
          <a:p>
            <a:r>
              <a:rPr lang="en-GB" dirty="0" smtClean="0"/>
              <a:t>Incorporate rules of chemical synthesis to design new, original, and more effective pharmaceutical drugs.</a:t>
            </a:r>
          </a:p>
        </p:txBody>
      </p:sp>
    </p:spTree>
    <p:extLst>
      <p:ext uri="{BB962C8B-B14F-4D97-AF65-F5344CB8AC3E}">
        <p14:creationId xmlns:p14="http://schemas.microsoft.com/office/powerpoint/2010/main" val="42269635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Lipinski’s Rule of Five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+mj-lt"/>
              </a:rPr>
              <a:t>Lipinski’s (1997) rule  is used to determine how likely a molecule is to be an orally active drug.</a:t>
            </a:r>
          </a:p>
          <a:p>
            <a:r>
              <a:rPr lang="en-GB" dirty="0" smtClean="0">
                <a:latin typeface="+mj-lt"/>
              </a:rPr>
              <a:t>In general, an orally active drug has no more than one violation of the following criteria:</a:t>
            </a:r>
          </a:p>
          <a:p>
            <a:pPr lvl="1"/>
            <a:r>
              <a:rPr lang="en-GB" dirty="0" smtClean="0">
                <a:latin typeface="+mj-lt"/>
              </a:rPr>
              <a:t>H-bond donors ≤ 5</a:t>
            </a:r>
          </a:p>
          <a:p>
            <a:pPr lvl="1"/>
            <a:r>
              <a:rPr lang="en-GB" dirty="0" smtClean="0">
                <a:latin typeface="+mj-lt"/>
              </a:rPr>
              <a:t>H-bond acceptors ≤ 10</a:t>
            </a:r>
          </a:p>
          <a:p>
            <a:pPr lvl="1"/>
            <a:r>
              <a:rPr lang="en-GB" dirty="0" smtClean="0">
                <a:latin typeface="+mj-lt"/>
              </a:rPr>
              <a:t>A molecular weight ≤ 500 </a:t>
            </a:r>
            <a:r>
              <a:rPr lang="en-GB" dirty="0" err="1" smtClean="0">
                <a:latin typeface="+mj-lt"/>
              </a:rPr>
              <a:t>daltons</a:t>
            </a:r>
            <a:r>
              <a:rPr lang="en-GB" dirty="0" smtClean="0">
                <a:latin typeface="+mj-lt"/>
              </a:rPr>
              <a:t> </a:t>
            </a:r>
          </a:p>
          <a:p>
            <a:pPr lvl="1"/>
            <a:r>
              <a:rPr lang="en-GB" dirty="0" err="1" smtClean="0">
                <a:latin typeface="+mj-lt"/>
              </a:rPr>
              <a:t>LogP</a:t>
            </a:r>
            <a:r>
              <a:rPr lang="en-GB" dirty="0" smtClean="0">
                <a:latin typeface="+mj-lt"/>
              </a:rPr>
              <a:t> ≤ 5</a:t>
            </a:r>
          </a:p>
          <a:p>
            <a:r>
              <a:rPr lang="en-GB" dirty="0" smtClean="0">
                <a:latin typeface="+mj-lt"/>
              </a:rPr>
              <a:t>The rule uses molecular properties which correspond to ADME pharmacokinetics in the human body.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1268" name="Rectangle 20"/>
          <p:cNvSpPr>
            <a:spLocks noChangeArrowheads="1"/>
          </p:cNvSpPr>
          <p:nvPr/>
        </p:nvSpPr>
        <p:spPr bwMode="auto">
          <a:xfrm>
            <a:off x="539750" y="1556792"/>
            <a:ext cx="7056586" cy="1584000"/>
          </a:xfrm>
          <a:prstGeom prst="rect">
            <a:avLst/>
          </a:prstGeom>
          <a:solidFill>
            <a:srgbClr val="DDDDDD"/>
          </a:solidFill>
          <a:ln w="28575">
            <a:noFill/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0487" tIns="44450" rIns="90487" bIns="4445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+mn-lt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71472" y="3356992"/>
            <a:ext cx="7024864" cy="1786520"/>
          </a:xfrm>
          <a:prstGeom prst="rect">
            <a:avLst/>
          </a:prstGeom>
          <a:solidFill>
            <a:srgbClr val="FFCC9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10125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76672"/>
            <a:ext cx="83058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Understandable rules</a:t>
            </a:r>
            <a:endParaRPr lang="en-US" dirty="0"/>
          </a:p>
        </p:txBody>
      </p:sp>
      <p:sp>
        <p:nvSpPr>
          <p:cNvPr id="25609" name="Text Box 4"/>
          <p:cNvSpPr txBox="1">
            <a:spLocks noChangeArrowheads="1"/>
          </p:cNvSpPr>
          <p:nvPr/>
        </p:nvSpPr>
        <p:spPr bwMode="auto">
          <a:xfrm>
            <a:off x="593724" y="1670051"/>
            <a:ext cx="5994499" cy="12900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0487" tIns="44450" rIns="90487" bIns="44450">
            <a:spAutoFit/>
          </a:bodyPr>
          <a:lstStyle/>
          <a:p>
            <a:r>
              <a:rPr lang="en-GB" sz="2000" dirty="0">
                <a:latin typeface="+mj-lt"/>
              </a:rPr>
              <a:t>Standard programs:</a:t>
            </a:r>
          </a:p>
          <a:p>
            <a:endParaRPr lang="en-GB" sz="2000" dirty="0">
              <a:latin typeface="+mj-lt"/>
            </a:endParaRPr>
          </a:p>
          <a:p>
            <a:r>
              <a:rPr lang="en-GB" sz="2000" dirty="0">
                <a:latin typeface="+mj-lt"/>
              </a:rPr>
              <a:t>Activity = 0.45 </a:t>
            </a:r>
            <a:r>
              <a:rPr lang="en-GB" sz="2000" dirty="0" err="1">
                <a:latin typeface="+mj-lt"/>
              </a:rPr>
              <a:t>LogP</a:t>
            </a:r>
            <a:r>
              <a:rPr lang="en-GB" sz="2000" dirty="0">
                <a:latin typeface="+mj-lt"/>
              </a:rPr>
              <a:t> + 0.56667 </a:t>
            </a:r>
            <a:r>
              <a:rPr lang="en-GB" sz="2000" dirty="0" smtClean="0">
                <a:latin typeface="+mj-lt"/>
              </a:rPr>
              <a:t>LUMO + 1.65 </a:t>
            </a:r>
            <a:r>
              <a:rPr lang="en-GB" sz="2000" dirty="0">
                <a:latin typeface="+mj-lt"/>
              </a:rPr>
              <a:t>V</a:t>
            </a:r>
          </a:p>
          <a:p>
            <a:endParaRPr lang="en-GB" dirty="0">
              <a:latin typeface="+mj-lt"/>
            </a:endParaRPr>
          </a:p>
        </p:txBody>
      </p:sp>
      <p:sp>
        <p:nvSpPr>
          <p:cNvPr id="25610" name="Oval 5"/>
          <p:cNvSpPr>
            <a:spLocks noChangeArrowheads="1"/>
          </p:cNvSpPr>
          <p:nvPr/>
        </p:nvSpPr>
        <p:spPr bwMode="auto">
          <a:xfrm>
            <a:off x="900113" y="5529263"/>
            <a:ext cx="647700" cy="6477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</p:spPr>
        <p:txBody>
          <a:bodyPr wrap="none" lIns="90487" tIns="44450" rIns="90487" bIns="44450" anchor="ctr"/>
          <a:lstStyle/>
          <a:p>
            <a:pPr algn="ctr"/>
            <a:endParaRPr lang="en-GB"/>
          </a:p>
        </p:txBody>
      </p:sp>
      <p:sp>
        <p:nvSpPr>
          <p:cNvPr id="25611" name="Line 6"/>
          <p:cNvSpPr>
            <a:spLocks noChangeShapeType="1"/>
          </p:cNvSpPr>
          <p:nvPr/>
        </p:nvSpPr>
        <p:spPr bwMode="auto">
          <a:xfrm flipH="1">
            <a:off x="1476375" y="5670550"/>
            <a:ext cx="1366838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lIns="90487" tIns="44450" rIns="90487" bIns="44450">
            <a:spAutoFit/>
          </a:bodyPr>
          <a:lstStyle/>
          <a:p>
            <a:endParaRPr lang="en-GB"/>
          </a:p>
        </p:txBody>
      </p:sp>
      <p:sp>
        <p:nvSpPr>
          <p:cNvPr id="25612" name="Text Box 7"/>
          <p:cNvSpPr txBox="1">
            <a:spLocks noChangeArrowheads="1"/>
          </p:cNvSpPr>
          <p:nvPr/>
        </p:nvSpPr>
        <p:spPr bwMode="auto">
          <a:xfrm>
            <a:off x="971550" y="5599113"/>
            <a:ext cx="503238" cy="3667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0487" tIns="44450" rIns="90487" bIns="44450">
            <a:spAutoFit/>
          </a:bodyPr>
          <a:lstStyle/>
          <a:p>
            <a:r>
              <a:rPr lang="en-GB"/>
              <a:t>A</a:t>
            </a:r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843213" y="5238750"/>
            <a:ext cx="647700" cy="647700"/>
            <a:chOff x="1292" y="1298"/>
            <a:chExt cx="408" cy="408"/>
          </a:xfrm>
        </p:grpSpPr>
        <p:sp>
          <p:nvSpPr>
            <p:cNvPr id="2101257" name="Oval 9"/>
            <p:cNvSpPr>
              <a:spLocks noChangeArrowheads="1"/>
            </p:cNvSpPr>
            <p:nvPr/>
          </p:nvSpPr>
          <p:spPr bwMode="auto">
            <a:xfrm>
              <a:off x="1292" y="1298"/>
              <a:ext cx="408" cy="40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lIns="90487" tIns="44450" rIns="90487" bIns="4445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5626" name="Text Box 10"/>
            <p:cNvSpPr txBox="1">
              <a:spLocks noChangeArrowheads="1"/>
            </p:cNvSpPr>
            <p:nvPr/>
          </p:nvSpPr>
          <p:spPr bwMode="auto">
            <a:xfrm>
              <a:off x="1338" y="1344"/>
              <a:ext cx="276" cy="32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90487" tIns="44450" rIns="90487" bIns="44450">
              <a:spAutoFit/>
            </a:bodyPr>
            <a:lstStyle/>
            <a:p>
              <a:r>
                <a:rPr lang="en-GB"/>
                <a:t>B</a:t>
              </a:r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213225" y="5240338"/>
            <a:ext cx="2016125" cy="649287"/>
            <a:chOff x="3923" y="1298"/>
            <a:chExt cx="1270" cy="409"/>
          </a:xfrm>
        </p:grpSpPr>
        <p:sp>
          <p:nvSpPr>
            <p:cNvPr id="25622" name="Oval 12"/>
            <p:cNvSpPr>
              <a:spLocks noChangeArrowheads="1"/>
            </p:cNvSpPr>
            <p:nvPr/>
          </p:nvSpPr>
          <p:spPr bwMode="auto">
            <a:xfrm>
              <a:off x="3923" y="1299"/>
              <a:ext cx="408" cy="408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7600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lIns="90487" tIns="44450" rIns="90487" bIns="44450" anchor="ctr"/>
            <a:lstStyle/>
            <a:p>
              <a:pPr algn="ctr"/>
              <a:r>
                <a:rPr lang="en-GB"/>
                <a:t>C</a:t>
              </a:r>
              <a:endParaRPr lang="en-US"/>
            </a:p>
          </p:txBody>
        </p:sp>
        <p:sp>
          <p:nvSpPr>
            <p:cNvPr id="25623" name="Oval 13"/>
            <p:cNvSpPr>
              <a:spLocks noChangeArrowheads="1"/>
            </p:cNvSpPr>
            <p:nvPr/>
          </p:nvSpPr>
          <p:spPr bwMode="auto">
            <a:xfrm>
              <a:off x="4785" y="1298"/>
              <a:ext cx="408" cy="408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lIns="90487" tIns="44450" rIns="90487" bIns="44450" anchor="ctr"/>
            <a:lstStyle/>
            <a:p>
              <a:pPr algn="ctr"/>
              <a:r>
                <a:rPr lang="en-GB"/>
                <a:t>D</a:t>
              </a:r>
              <a:endParaRPr lang="en-US"/>
            </a:p>
          </p:txBody>
        </p:sp>
        <p:sp>
          <p:nvSpPr>
            <p:cNvPr id="25624" name="Line 14"/>
            <p:cNvSpPr>
              <a:spLocks noChangeShapeType="1"/>
            </p:cNvSpPr>
            <p:nvPr/>
          </p:nvSpPr>
          <p:spPr bwMode="auto">
            <a:xfrm>
              <a:off x="4332" y="1525"/>
              <a:ext cx="45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lIns="90487" tIns="44450" rIns="90487" bIns="44450">
              <a:spAutoFit/>
            </a:bodyPr>
            <a:lstStyle/>
            <a:p>
              <a:endParaRPr lang="en-GB"/>
            </a:p>
          </p:txBody>
        </p:sp>
      </p:grpSp>
      <p:sp>
        <p:nvSpPr>
          <p:cNvPr id="25615" name="Line 15"/>
          <p:cNvSpPr>
            <a:spLocks noChangeShapeType="1"/>
          </p:cNvSpPr>
          <p:nvPr/>
        </p:nvSpPr>
        <p:spPr bwMode="auto">
          <a:xfrm>
            <a:off x="3492500" y="5600700"/>
            <a:ext cx="7191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0487" tIns="44450" rIns="90487" bIns="44450">
            <a:spAutoFit/>
          </a:bodyPr>
          <a:lstStyle/>
          <a:p>
            <a:endParaRPr lang="en-GB"/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1763713" y="5229225"/>
            <a:ext cx="636587" cy="5159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0487" tIns="44450" rIns="90487" bIns="44450">
            <a:spAutoFit/>
          </a:bodyPr>
          <a:lstStyle/>
          <a:p>
            <a:r>
              <a:rPr lang="en-GB"/>
              <a:t>7</a:t>
            </a:r>
            <a:r>
              <a:rPr lang="en-US"/>
              <a:t>Å</a:t>
            </a:r>
          </a:p>
        </p:txBody>
      </p:sp>
      <p:sp>
        <p:nvSpPr>
          <p:cNvPr id="2101265" name="Text Box 17"/>
          <p:cNvSpPr txBox="1">
            <a:spLocks noChangeArrowheads="1"/>
          </p:cNvSpPr>
          <p:nvPr/>
        </p:nvSpPr>
        <p:spPr bwMode="auto">
          <a:xfrm>
            <a:off x="642910" y="3429000"/>
            <a:ext cx="6809410" cy="13208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0487" tIns="44450" rIns="90487" bIns="4445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rgbClr val="982135"/>
                </a:solidFill>
                <a:latin typeface="+mj-lt"/>
                <a:cs typeface="+mn-cs"/>
              </a:rPr>
              <a:t>ILP</a:t>
            </a:r>
            <a:r>
              <a:rPr lang="en-GB" sz="2000" baseline="30000" dirty="0">
                <a:solidFill>
                  <a:srgbClr val="982135"/>
                </a:solidFill>
                <a:latin typeface="+mj-lt"/>
                <a:cs typeface="+mn-cs"/>
              </a:rPr>
              <a:t> </a:t>
            </a:r>
            <a:r>
              <a:rPr lang="en-GB" sz="2000" dirty="0">
                <a:solidFill>
                  <a:srgbClr val="982135"/>
                </a:solidFill>
                <a:latin typeface="+mj-lt"/>
                <a:cs typeface="+mn-cs"/>
              </a:rPr>
              <a:t>rule: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rgbClr val="982135"/>
                </a:solidFill>
                <a:latin typeface="+mj-lt"/>
                <a:cs typeface="+mn-cs"/>
              </a:rPr>
              <a:t>In an active molecule: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rgbClr val="982135"/>
                </a:solidFill>
                <a:latin typeface="+mj-lt"/>
                <a:cs typeface="+mn-cs"/>
              </a:rPr>
              <a:t>Fragment A is 7Å from fragment B which is bonded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rgbClr val="982135"/>
                </a:solidFill>
                <a:latin typeface="+mj-lt"/>
                <a:cs typeface="+mn-cs"/>
              </a:rPr>
              <a:t>to fragment C which is bonded to fragment D</a:t>
            </a:r>
            <a:endParaRPr lang="en-US" sz="2000" dirty="0">
              <a:solidFill>
                <a:srgbClr val="982135"/>
              </a:solidFill>
              <a:latin typeface="+mj-lt"/>
              <a:cs typeface="+mn-cs"/>
            </a:endParaRPr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auto">
          <a:xfrm rot="10800000" flipV="1">
            <a:off x="7956376" y="1273065"/>
            <a:ext cx="792088" cy="64376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0487" tIns="44450" rIns="90487" bIns="44450">
            <a:spAutoFit/>
          </a:bodyPr>
          <a:lstStyle/>
          <a:p>
            <a:r>
              <a:rPr lang="en-GB" sz="3600" dirty="0" smtClean="0">
                <a:solidFill>
                  <a:srgbClr val="6C0000"/>
                </a:solidFill>
                <a:latin typeface="Arial Rounded MT Bold" pitchFamily="34" charset="0"/>
                <a:sym typeface="Wingdings" pitchFamily="2" charset="2"/>
              </a:rPr>
              <a:t>?</a:t>
            </a:r>
          </a:p>
        </p:txBody>
      </p:sp>
      <p:pic>
        <p:nvPicPr>
          <p:cNvPr id="25" name="Picture 24" descr="scientist-happy-with-ideawithtesttub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56376" y="3356992"/>
            <a:ext cx="668892" cy="1881928"/>
          </a:xfrm>
          <a:prstGeom prst="rect">
            <a:avLst/>
          </a:prstGeom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1772816"/>
            <a:ext cx="1191780" cy="129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4838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Repeatability</a:t>
            </a:r>
            <a:endParaRPr lang="en-GB" dirty="0"/>
          </a:p>
        </p:txBody>
      </p:sp>
      <p:pic>
        <p:nvPicPr>
          <p:cNvPr id="4" name="Content Placeholder 3" descr="chem62_you_cant_replicate_my_experiment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1184"/>
          <a:stretch>
            <a:fillRect/>
          </a:stretch>
        </p:blipFill>
        <p:spPr>
          <a:xfrm>
            <a:off x="5384097" y="2060848"/>
            <a:ext cx="3143250" cy="3806857"/>
          </a:xfrm>
        </p:spPr>
      </p:pic>
      <p:pic>
        <p:nvPicPr>
          <p:cNvPr id="5" name="Content Placeholder 3" descr="chem62_you_cant_replicate_my_experiment.gif"/>
          <p:cNvPicPr>
            <a:picLocks noChangeAspect="1"/>
          </p:cNvPicPr>
          <p:nvPr/>
        </p:nvPicPr>
        <p:blipFill>
          <a:blip r:embed="rId2" cstate="print"/>
          <a:srcRect t="89039"/>
          <a:stretch>
            <a:fillRect/>
          </a:stretch>
        </p:blipFill>
        <p:spPr>
          <a:xfrm>
            <a:off x="4303977" y="5949280"/>
            <a:ext cx="4588503" cy="68585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935480"/>
            <a:ext cx="4618856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 do we compare this method  </a:t>
            </a:r>
            <a:r>
              <a:rPr lang="en-GB" sz="2600" dirty="0" smtClean="0"/>
              <a:t>with another method?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1850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 smtClean="0"/>
              <a:t>De novo </a:t>
            </a:r>
            <a:r>
              <a:rPr lang="en-GB" dirty="0" smtClean="0"/>
              <a:t>design hierarchy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De Novo design hierarchy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3648" y="1916832"/>
            <a:ext cx="6410325" cy="46249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Building a virtual library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 smtClean="0"/>
              <a:t>Fragment-based virtual synthesis applies this scheme to virtual synthesis. chemical space can be covered more efficiently by considering fragment-like molecules.</a:t>
            </a:r>
          </a:p>
          <a:p>
            <a:r>
              <a:rPr lang="en-GB" dirty="0" smtClean="0"/>
              <a:t>GDB-13  (Fink and </a:t>
            </a:r>
            <a:r>
              <a:rPr lang="en-GB" dirty="0" err="1" smtClean="0"/>
              <a:t>Reymond</a:t>
            </a:r>
            <a:r>
              <a:rPr lang="en-GB" dirty="0" smtClean="0"/>
              <a:t>, 2007)  contains all stable, synthetically feasible, molecules with up to 13 atoms of C, N, O, S and Cl.</a:t>
            </a:r>
          </a:p>
          <a:p>
            <a:pPr lvl="1"/>
            <a:r>
              <a:rPr lang="en-GB" dirty="0" smtClean="0"/>
              <a:t>10</a:t>
            </a:r>
            <a:r>
              <a:rPr lang="en-GB" baseline="30000" dirty="0" smtClean="0"/>
              <a:t>9</a:t>
            </a:r>
            <a:r>
              <a:rPr lang="en-GB" dirty="0" smtClean="0"/>
              <a:t> structures</a:t>
            </a:r>
          </a:p>
          <a:p>
            <a:pPr lvl="1"/>
            <a:r>
              <a:rPr lang="en-GB" dirty="0" smtClean="0"/>
              <a:t>Largest publicly available small organic molecule database.</a:t>
            </a:r>
          </a:p>
          <a:p>
            <a:r>
              <a:rPr lang="en-GB" dirty="0" smtClean="0"/>
              <a:t>Pfizer Global Virtual Library</a:t>
            </a:r>
          </a:p>
          <a:p>
            <a:pPr lvl="1"/>
            <a:r>
              <a:rPr lang="en-GB" dirty="0" smtClean="0"/>
              <a:t>10</a:t>
            </a:r>
            <a:r>
              <a:rPr lang="en-GB" baseline="30000" dirty="0" smtClean="0"/>
              <a:t>13</a:t>
            </a:r>
            <a:r>
              <a:rPr lang="en-GB" dirty="0" smtClean="0"/>
              <a:t> structures</a:t>
            </a:r>
          </a:p>
          <a:p>
            <a:pPr lvl="1"/>
            <a:r>
              <a:rPr lang="en-GB" dirty="0" smtClean="0"/>
              <a:t>Too large to search by brute-force methods</a:t>
            </a:r>
          </a:p>
          <a:p>
            <a:r>
              <a:rPr lang="en-GB" dirty="0" err="1" smtClean="0"/>
              <a:t>InhibOx’s</a:t>
            </a:r>
            <a:r>
              <a:rPr lang="en-GB" dirty="0" smtClean="0"/>
              <a:t> VSPACE , which is a virtual library of molecules created using </a:t>
            </a:r>
            <a:r>
              <a:rPr lang="en-GB" dirty="0" err="1" smtClean="0"/>
              <a:t>ChemAxon’s</a:t>
            </a:r>
            <a:r>
              <a:rPr lang="en-GB" dirty="0" smtClean="0"/>
              <a:t> virtual reaction toolkits.</a:t>
            </a:r>
          </a:p>
          <a:p>
            <a:pPr lvl="1"/>
            <a:r>
              <a:rPr lang="en-GB" dirty="0" smtClean="0"/>
              <a:t>4x10</a:t>
            </a:r>
            <a:r>
              <a:rPr lang="en-GB" baseline="30000" dirty="0" smtClean="0"/>
              <a:t>9</a:t>
            </a:r>
            <a:r>
              <a:rPr lang="en-GB" dirty="0" smtClean="0"/>
              <a:t> structures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78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Searching for drugs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number of synthetically feasible, drug-like molecules is estimated to be </a:t>
            </a:r>
            <a:r>
              <a:rPr lang="en-GB" dirty="0" smtClean="0"/>
              <a:t>around 10</a:t>
            </a:r>
            <a:r>
              <a:rPr lang="en-GB" baseline="30000" dirty="0" smtClean="0"/>
              <a:t>60</a:t>
            </a:r>
            <a:r>
              <a:rPr lang="en-GB" dirty="0"/>
              <a:t>.</a:t>
            </a:r>
          </a:p>
          <a:p>
            <a:r>
              <a:rPr lang="en-GB" dirty="0" smtClean="0">
                <a:latin typeface="+mj-lt"/>
              </a:rPr>
              <a:t>New </a:t>
            </a:r>
            <a:r>
              <a:rPr lang="en-GB" dirty="0" smtClean="0">
                <a:latin typeface="+mj-lt"/>
              </a:rPr>
              <a:t>drug leads are always needed, and the rate of new drugs reaching the market is decreasing.</a:t>
            </a:r>
          </a:p>
          <a:p>
            <a:r>
              <a:rPr lang="en-GB" dirty="0" smtClean="0">
                <a:latin typeface="+mj-lt"/>
              </a:rPr>
              <a:t>High </a:t>
            </a:r>
            <a:r>
              <a:rPr lang="en-GB" dirty="0" smtClean="0">
                <a:latin typeface="+mj-lt"/>
              </a:rPr>
              <a:t>throughput methods too slow and inefficient.</a:t>
            </a:r>
          </a:p>
          <a:p>
            <a:pPr lvl="1"/>
            <a:r>
              <a:rPr lang="en-GB" dirty="0" smtClean="0">
                <a:latin typeface="+mj-lt"/>
              </a:rPr>
              <a:t>Hit rates around 0.3%.</a:t>
            </a:r>
          </a:p>
          <a:p>
            <a:r>
              <a:rPr lang="en-GB" dirty="0" smtClean="0">
                <a:latin typeface="+mj-lt"/>
              </a:rPr>
              <a:t>Virtual screening methods faster and cheaper.</a:t>
            </a:r>
          </a:p>
          <a:p>
            <a:pPr lvl="1"/>
            <a:r>
              <a:rPr lang="en-GB" dirty="0" smtClean="0">
                <a:latin typeface="+mj-lt"/>
              </a:rPr>
              <a:t>Hit rates of up to 30%.</a:t>
            </a:r>
          </a:p>
          <a:p>
            <a:pPr lvl="1"/>
            <a:r>
              <a:rPr lang="en-GB" dirty="0" smtClean="0">
                <a:latin typeface="+mj-lt"/>
              </a:rPr>
              <a:t>Databases of drug-like molecules are still just a fraction of chemical space.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27784" y="980728"/>
            <a:ext cx="6264696" cy="5688632"/>
          </a:xfrm>
          <a:prstGeom prst="rect">
            <a:avLst/>
          </a:prstGeom>
          <a:blipFill dpi="0" rotWithShape="1">
            <a:blip r:embed="rId2" cstate="print"/>
            <a:srcRect/>
            <a:tile tx="0" ty="0" sx="61000" sy="61000" flip="none" algn="tl"/>
          </a:blipFill>
          <a:ln>
            <a:noFill/>
          </a:ln>
          <a:effectLst>
            <a:softEdge rad="31750"/>
          </a:effectLst>
          <a:scene3d>
            <a:camera prst="orthographicFront">
              <a:rot lat="0" lon="0" rev="0"/>
            </a:camera>
            <a:lightRig rig="threePt" dir="tr"/>
          </a:scene3d>
          <a:sp3d contourW="44450" prstMaterial="matte"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Phases of drug design</a:t>
            </a:r>
            <a:endParaRPr lang="en-GB" dirty="0"/>
          </a:p>
        </p:txBody>
      </p:sp>
      <p:pic>
        <p:nvPicPr>
          <p:cNvPr id="4" name="Picture 3" descr="flask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276872"/>
            <a:ext cx="2378981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7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Objectives of this project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GB" dirty="0" smtClean="0"/>
              <a:t>Produce a tool that can contribute to future drug design.</a:t>
            </a:r>
          </a:p>
          <a:p>
            <a:pPr lvl="0"/>
            <a:r>
              <a:rPr lang="en-GB" dirty="0" smtClean="0"/>
              <a:t>Test the success and viability of this approach against other methods.</a:t>
            </a:r>
          </a:p>
          <a:p>
            <a:pPr lvl="0"/>
            <a:r>
              <a:rPr lang="en-GB" dirty="0" smtClean="0"/>
              <a:t>Identify at least one small molecule with improved activity over existing drugs with the same target.</a:t>
            </a:r>
          </a:p>
          <a:p>
            <a:pPr lvl="0"/>
            <a:r>
              <a:rPr lang="en-GB" dirty="0" smtClean="0"/>
              <a:t>Submit some of the molecules produced for pharmaceutical testing.</a:t>
            </a:r>
          </a:p>
          <a:p>
            <a:pPr lvl="0"/>
            <a:r>
              <a:rPr lang="en-GB" dirty="0" smtClean="0"/>
              <a:t>Disseminate results.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4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5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6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7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8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9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16523</TotalTime>
  <Words>1438</Words>
  <Application>Microsoft Office PowerPoint</Application>
  <PresentationFormat>On-screen Show (4:3)</PresentationFormat>
  <Paragraphs>289</Paragraphs>
  <Slides>55</Slides>
  <Notes>1</Notes>
  <HiddenSlides>8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55</vt:i4>
      </vt:variant>
    </vt:vector>
  </HeadingPairs>
  <TitlesOfParts>
    <vt:vector size="58" baseType="lpstr">
      <vt:lpstr>Flow</vt:lpstr>
      <vt:lpstr>1_Flow</vt:lpstr>
      <vt:lpstr>2_Flow</vt:lpstr>
      <vt:lpstr>PowerPoint Presentation</vt:lpstr>
      <vt:lpstr>The Silicon Chemist</vt:lpstr>
      <vt:lpstr>PowerPoint Presentation</vt:lpstr>
      <vt:lpstr>PowerPoint Presentation</vt:lpstr>
      <vt:lpstr>PowerPoint Presentation</vt:lpstr>
      <vt:lpstr>PowerPoint Presentation</vt:lpstr>
      <vt:lpstr>Searching for drugs</vt:lpstr>
      <vt:lpstr>Phases of drug design</vt:lpstr>
      <vt:lpstr>Objectives of this project</vt:lpstr>
      <vt:lpstr>INDDEx™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Dataset</vt:lpstr>
      <vt:lpstr>PowerPoint Presentation</vt:lpstr>
      <vt:lpstr>PowerPoint Presentation</vt:lpstr>
      <vt:lpstr>PowerPoint Presentation</vt:lpstr>
      <vt:lpstr>Fragmentation</vt:lpstr>
      <vt:lpstr>PowerPoint Presentation</vt:lpstr>
      <vt:lpstr>PowerPoint Presentation</vt:lpstr>
      <vt:lpstr>PowerPoint Presentation</vt:lpstr>
      <vt:lpstr>Deriving logical rules</vt:lpstr>
      <vt:lpstr>Example ILP rules</vt:lpstr>
      <vt:lpstr>Quantifying the rules</vt:lpstr>
      <vt:lpstr>PowerPoint Presentation</vt:lpstr>
      <vt:lpstr>PowerPoint Presentation</vt:lpstr>
      <vt:lpstr>PowerPoint Presentation</vt:lpstr>
      <vt:lpstr>Screening</vt:lpstr>
      <vt:lpstr>PowerPoint Presentation</vt:lpstr>
      <vt:lpstr>PowerPoint Presentation</vt:lpstr>
      <vt:lpstr>PowerPoint Presentation</vt:lpstr>
      <vt:lpstr>Carry out a virtual reaction</vt:lpstr>
      <vt:lpstr>Predicted molecule</vt:lpstr>
      <vt:lpstr>Results</vt:lpstr>
      <vt:lpstr>Cross-validation</vt:lpstr>
      <vt:lpstr>Iterative Stochastic Elimination (ISE)</vt:lpstr>
      <vt:lpstr>Observed vs Predicted activity </vt:lpstr>
      <vt:lpstr>INDDEx™ vs. ISE</vt:lpstr>
      <vt:lpstr>INDDEx™ vs. ISE</vt:lpstr>
      <vt:lpstr>SIRT2 inhibition</vt:lpstr>
      <vt:lpstr>Molecules found by in vitro tests to have some low activity against SIRT2</vt:lpstr>
      <vt:lpstr>PowerPoint Presentation</vt:lpstr>
      <vt:lpstr>Summary</vt:lpstr>
      <vt:lpstr>Acknowledgments</vt:lpstr>
      <vt:lpstr>Questions?</vt:lpstr>
      <vt:lpstr>Chemical space</vt:lpstr>
      <vt:lpstr>Searching for drugs</vt:lpstr>
      <vt:lpstr>Aim of this project</vt:lpstr>
      <vt:lpstr>Lipinski’s Rule of Five</vt:lpstr>
      <vt:lpstr>Understandable rules</vt:lpstr>
      <vt:lpstr>Repeatability</vt:lpstr>
      <vt:lpstr>De novo design hierarchy</vt:lpstr>
      <vt:lpstr>Building a virtual library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Reynolds</dc:creator>
  <cp:lastModifiedBy>Christopher Reynolds</cp:lastModifiedBy>
  <cp:revision>231</cp:revision>
  <dcterms:created xsi:type="dcterms:W3CDTF">2011-03-18T04:14:23Z</dcterms:created>
  <dcterms:modified xsi:type="dcterms:W3CDTF">2011-04-01T02:52:33Z</dcterms:modified>
</cp:coreProperties>
</file>